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85" r:id="rId3"/>
    <p:sldId id="261" r:id="rId4"/>
    <p:sldId id="262" r:id="rId5"/>
    <p:sldId id="263" r:id="rId6"/>
    <p:sldId id="264" r:id="rId7"/>
    <p:sldId id="265" r:id="rId8"/>
    <p:sldId id="286" r:id="rId9"/>
    <p:sldId id="290" r:id="rId10"/>
    <p:sldId id="267" r:id="rId11"/>
    <p:sldId id="283" r:id="rId12"/>
    <p:sldId id="284" r:id="rId13"/>
    <p:sldId id="289" r:id="rId14"/>
    <p:sldId id="268" r:id="rId15"/>
    <p:sldId id="269" r:id="rId16"/>
    <p:sldId id="270" r:id="rId17"/>
    <p:sldId id="271" r:id="rId18"/>
    <p:sldId id="278" r:id="rId19"/>
    <p:sldId id="279" r:id="rId20"/>
    <p:sldId id="266" r:id="rId21"/>
    <p:sldId id="257" r:id="rId22"/>
    <p:sldId id="258" r:id="rId23"/>
    <p:sldId id="259" r:id="rId24"/>
    <p:sldId id="260" r:id="rId25"/>
    <p:sldId id="272" r:id="rId26"/>
    <p:sldId id="273" r:id="rId27"/>
    <p:sldId id="274" r:id="rId28"/>
    <p:sldId id="275" r:id="rId29"/>
    <p:sldId id="276" r:id="rId30"/>
    <p:sldId id="277" r:id="rId31"/>
    <p:sldId id="282" r:id="rId32"/>
    <p:sldId id="288" r:id="rId33"/>
    <p:sldId id="280" r:id="rId34"/>
    <p:sldId id="287" r:id="rId3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D60093"/>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08" y="6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2" tIns="46587" rIns="93172" bIns="46587"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2" tIns="46587" rIns="93172" bIns="46587" rtlCol="0"/>
          <a:lstStyle>
            <a:lvl1pPr algn="r" eaLnBrk="1" hangingPunct="1">
              <a:defRPr sz="1200"/>
            </a:lvl1pPr>
          </a:lstStyle>
          <a:p>
            <a:pPr>
              <a:defRPr/>
            </a:pPr>
            <a:fld id="{DCC379A2-F975-482D-89A8-C5078E1C4D32}" type="datetimeFigureOut">
              <a:rPr lang="en-US"/>
              <a:pPr>
                <a:defRPr/>
              </a:pPr>
              <a:t>9/1/2017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2" tIns="46587" rIns="93172" bIns="46587"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2" tIns="46587" rIns="93172" bIns="46587" numCol="1" anchor="b" anchorCtr="0" compatLnSpc="1">
            <a:prstTxWarp prst="textNoShape">
              <a:avLst/>
            </a:prstTxWarp>
          </a:bodyPr>
          <a:lstStyle>
            <a:lvl1pPr algn="r" eaLnBrk="1" hangingPunct="1">
              <a:defRPr sz="1200" smtClean="0"/>
            </a:lvl1pPr>
          </a:lstStyle>
          <a:p>
            <a:pPr>
              <a:defRPr/>
            </a:pPr>
            <a:fld id="{FF74969A-39AD-4C62-A80B-E50EB3EE1275}" type="slidenum">
              <a:rPr lang="en-US" altLang="en-US"/>
              <a:pPr>
                <a:defRPr/>
              </a:pPr>
              <a:t>‹#›</a:t>
            </a:fld>
            <a:endParaRPr lang="en-US" altLang="en-US"/>
          </a:p>
        </p:txBody>
      </p:sp>
    </p:spTree>
    <p:extLst>
      <p:ext uri="{BB962C8B-B14F-4D97-AF65-F5344CB8AC3E}">
        <p14:creationId xmlns:p14="http://schemas.microsoft.com/office/powerpoint/2010/main" val="3139732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73A50068-0ACC-4776-88CB-BDDF9A64D826}" type="datetimeFigureOut">
              <a:rPr lang="en-US"/>
              <a:pPr>
                <a:defRPr/>
              </a:pPr>
              <a:t>9/1/2017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0AA8C42-AB3D-40E3-99E5-8E95471CFC01}" type="slidenum">
              <a:rPr lang="en-US" altLang="en-US"/>
              <a:pPr>
                <a:defRPr/>
              </a:pPr>
              <a:t>‹#›</a:t>
            </a:fld>
            <a:endParaRPr lang="en-US" altLang="en-US"/>
          </a:p>
        </p:txBody>
      </p:sp>
    </p:spTree>
    <p:extLst>
      <p:ext uri="{BB962C8B-B14F-4D97-AF65-F5344CB8AC3E}">
        <p14:creationId xmlns:p14="http://schemas.microsoft.com/office/powerpoint/2010/main" val="3869948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6B3E97-33FA-4E95-9AFA-B8F64D5464FB}"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315019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5024F5-6ACF-4476-A974-A9CF590F28D3}"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995757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8070D8-53B5-4248-B353-9BDA9CBA6F1F}" type="slidenum">
              <a:rPr lang="en-US" altLang="en-US">
                <a:latin typeface="Arial" panose="020B0604020202020204" pitchFamily="34" charset="0"/>
              </a:rPr>
              <a:pPr>
                <a:spcBef>
                  <a:spcPct val="0"/>
                </a:spcBef>
              </a:pPr>
              <a:t>12</a:t>
            </a:fld>
            <a:endParaRPr lang="en-US" altLang="en-US">
              <a:latin typeface="Arial" panose="020B0604020202020204" pitchFamily="34" charset="0"/>
            </a:endParaRPr>
          </a:p>
        </p:txBody>
      </p:sp>
    </p:spTree>
    <p:extLst>
      <p:ext uri="{BB962C8B-B14F-4D97-AF65-F5344CB8AC3E}">
        <p14:creationId xmlns:p14="http://schemas.microsoft.com/office/powerpoint/2010/main" val="2962481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CEE710-7C5E-408E-8B90-9B786A1BBF0A}" type="slidenum">
              <a:rPr lang="en-US" altLang="en-US">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1528042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0B8D87-78A2-465B-A83E-837F8BCA1B28}" type="slidenum">
              <a:rPr lang="en-US" altLang="en-US">
                <a:latin typeface="Arial" panose="020B0604020202020204" pitchFamily="34" charset="0"/>
              </a:rPr>
              <a:pPr>
                <a:spcBef>
                  <a:spcPct val="0"/>
                </a:spcBef>
              </a:pPr>
              <a:t>14</a:t>
            </a:fld>
            <a:endParaRPr lang="en-US" altLang="en-US">
              <a:latin typeface="Arial" panose="020B0604020202020204" pitchFamily="34" charset="0"/>
            </a:endParaRPr>
          </a:p>
        </p:txBody>
      </p:sp>
    </p:spTree>
    <p:extLst>
      <p:ext uri="{BB962C8B-B14F-4D97-AF65-F5344CB8AC3E}">
        <p14:creationId xmlns:p14="http://schemas.microsoft.com/office/powerpoint/2010/main" val="256145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3BCB23-13E9-4FB5-B487-429583EEEF10}" type="slidenum">
              <a:rPr lang="en-US" altLang="en-US">
                <a:latin typeface="Arial" panose="020B0604020202020204" pitchFamily="34" charset="0"/>
              </a:rPr>
              <a:pPr>
                <a:spcBef>
                  <a:spcPct val="0"/>
                </a:spcBef>
              </a:pPr>
              <a:t>15</a:t>
            </a:fld>
            <a:endParaRPr lang="en-US" altLang="en-US">
              <a:latin typeface="Arial" panose="020B0604020202020204" pitchFamily="34" charset="0"/>
            </a:endParaRPr>
          </a:p>
        </p:txBody>
      </p:sp>
    </p:spTree>
    <p:extLst>
      <p:ext uri="{BB962C8B-B14F-4D97-AF65-F5344CB8AC3E}">
        <p14:creationId xmlns:p14="http://schemas.microsoft.com/office/powerpoint/2010/main" val="4004511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6710A4-4FC9-4925-BBEF-5E7F487E1D74}" type="slidenum">
              <a:rPr lang="en-US" altLang="en-US">
                <a:latin typeface="Arial" panose="020B0604020202020204" pitchFamily="34" charset="0"/>
              </a:rPr>
              <a:pPr>
                <a:spcBef>
                  <a:spcPct val="0"/>
                </a:spcBef>
              </a:pPr>
              <a:t>16</a:t>
            </a:fld>
            <a:endParaRPr lang="en-US" altLang="en-US">
              <a:latin typeface="Arial" panose="020B0604020202020204" pitchFamily="34" charset="0"/>
            </a:endParaRPr>
          </a:p>
        </p:txBody>
      </p:sp>
    </p:spTree>
    <p:extLst>
      <p:ext uri="{BB962C8B-B14F-4D97-AF65-F5344CB8AC3E}">
        <p14:creationId xmlns:p14="http://schemas.microsoft.com/office/powerpoint/2010/main" val="2702645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93226B-11D2-4756-803A-0F4F0F250A9E}" type="slidenum">
              <a:rPr lang="en-US" altLang="en-US">
                <a:latin typeface="Arial" panose="020B0604020202020204" pitchFamily="34" charset="0"/>
              </a:rPr>
              <a:pPr>
                <a:spcBef>
                  <a:spcPct val="0"/>
                </a:spcBef>
              </a:pPr>
              <a:t>17</a:t>
            </a:fld>
            <a:endParaRPr lang="en-US" altLang="en-US">
              <a:latin typeface="Arial" panose="020B0604020202020204" pitchFamily="34" charset="0"/>
            </a:endParaRPr>
          </a:p>
        </p:txBody>
      </p:sp>
    </p:spTree>
    <p:extLst>
      <p:ext uri="{BB962C8B-B14F-4D97-AF65-F5344CB8AC3E}">
        <p14:creationId xmlns:p14="http://schemas.microsoft.com/office/powerpoint/2010/main" val="242708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F55F98-6B0B-4860-8048-CAD80DCF1512}" type="slidenum">
              <a:rPr lang="en-US" altLang="en-US">
                <a:latin typeface="Arial" panose="020B0604020202020204" pitchFamily="34" charset="0"/>
              </a:rPr>
              <a:pPr>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936012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C52E1F-2AAA-43D5-B6DD-C806299E2D08}" type="slidenum">
              <a:rPr lang="en-US" altLang="en-US">
                <a:latin typeface="Arial" panose="020B0604020202020204" pitchFamily="34" charset="0"/>
              </a:rPr>
              <a:pPr>
                <a:spcBef>
                  <a:spcPct val="0"/>
                </a:spcBef>
              </a:pPr>
              <a:t>19</a:t>
            </a:fld>
            <a:endParaRPr lang="en-US" altLang="en-US">
              <a:latin typeface="Arial" panose="020B0604020202020204" pitchFamily="34" charset="0"/>
            </a:endParaRPr>
          </a:p>
        </p:txBody>
      </p:sp>
    </p:spTree>
    <p:extLst>
      <p:ext uri="{BB962C8B-B14F-4D97-AF65-F5344CB8AC3E}">
        <p14:creationId xmlns:p14="http://schemas.microsoft.com/office/powerpoint/2010/main" val="1456944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738125-629A-42B0-B564-C2DCCF810E0A}" type="slidenum">
              <a:rPr lang="en-US" altLang="en-US">
                <a:latin typeface="Arial" panose="020B0604020202020204" pitchFamily="34" charset="0"/>
              </a:rPr>
              <a:pPr>
                <a:spcBef>
                  <a:spcPct val="0"/>
                </a:spcBef>
              </a:pPr>
              <a:t>20</a:t>
            </a:fld>
            <a:endParaRPr lang="en-US" altLang="en-US">
              <a:latin typeface="Arial" panose="020B0604020202020204" pitchFamily="34" charset="0"/>
            </a:endParaRPr>
          </a:p>
        </p:txBody>
      </p:sp>
    </p:spTree>
    <p:extLst>
      <p:ext uri="{BB962C8B-B14F-4D97-AF65-F5344CB8AC3E}">
        <p14:creationId xmlns:p14="http://schemas.microsoft.com/office/powerpoint/2010/main" val="324484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A2B42C-70A8-4ECD-BCA8-167977D2CB57}" type="slidenum">
              <a:rPr lang="en-US" altLang="en-US">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2212282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DD1FC3-E2A0-4D0C-A4C9-4AB8096A398F}" type="slidenum">
              <a:rPr lang="en-US" altLang="en-US">
                <a:latin typeface="Arial" panose="020B0604020202020204" pitchFamily="34" charset="0"/>
              </a:rPr>
              <a:pPr>
                <a:spcBef>
                  <a:spcPct val="0"/>
                </a:spcBef>
              </a:pPr>
              <a:t>21</a:t>
            </a:fld>
            <a:endParaRPr lang="en-US" altLang="en-US">
              <a:latin typeface="Arial" panose="020B0604020202020204" pitchFamily="34" charset="0"/>
            </a:endParaRPr>
          </a:p>
        </p:txBody>
      </p:sp>
    </p:spTree>
    <p:extLst>
      <p:ext uri="{BB962C8B-B14F-4D97-AF65-F5344CB8AC3E}">
        <p14:creationId xmlns:p14="http://schemas.microsoft.com/office/powerpoint/2010/main" val="2268561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747F0E-EBFE-4B80-ADE4-4930D989F567}" type="slidenum">
              <a:rPr lang="en-US" altLang="en-US">
                <a:latin typeface="Arial" panose="020B0604020202020204" pitchFamily="34" charset="0"/>
              </a:rPr>
              <a:pPr>
                <a:spcBef>
                  <a:spcPct val="0"/>
                </a:spcBef>
              </a:pPr>
              <a:t>22</a:t>
            </a:fld>
            <a:endParaRPr lang="en-US" altLang="en-US">
              <a:latin typeface="Arial" panose="020B0604020202020204" pitchFamily="34" charset="0"/>
            </a:endParaRPr>
          </a:p>
        </p:txBody>
      </p:sp>
    </p:spTree>
    <p:extLst>
      <p:ext uri="{BB962C8B-B14F-4D97-AF65-F5344CB8AC3E}">
        <p14:creationId xmlns:p14="http://schemas.microsoft.com/office/powerpoint/2010/main" val="3461350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CF6D69-0903-48EF-9839-4411767093A5}" type="slidenum">
              <a:rPr lang="en-US" altLang="en-US">
                <a:latin typeface="Arial" panose="020B0604020202020204" pitchFamily="34" charset="0"/>
              </a:rPr>
              <a:pPr>
                <a:spcBef>
                  <a:spcPct val="0"/>
                </a:spcBef>
              </a:pPr>
              <a:t>23</a:t>
            </a:fld>
            <a:endParaRPr lang="en-US" altLang="en-US">
              <a:latin typeface="Arial" panose="020B0604020202020204" pitchFamily="34" charset="0"/>
            </a:endParaRPr>
          </a:p>
        </p:txBody>
      </p:sp>
    </p:spTree>
    <p:extLst>
      <p:ext uri="{BB962C8B-B14F-4D97-AF65-F5344CB8AC3E}">
        <p14:creationId xmlns:p14="http://schemas.microsoft.com/office/powerpoint/2010/main" val="2854671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D75C4B-E190-4B21-84CA-C858FFDF2BD4}" type="slidenum">
              <a:rPr lang="en-US" altLang="en-US">
                <a:latin typeface="Arial" panose="020B0604020202020204" pitchFamily="34" charset="0"/>
              </a:rPr>
              <a:pPr>
                <a:spcBef>
                  <a:spcPct val="0"/>
                </a:spcBef>
              </a:pPr>
              <a:t>24</a:t>
            </a:fld>
            <a:endParaRPr lang="en-US" altLang="en-US">
              <a:latin typeface="Arial" panose="020B0604020202020204" pitchFamily="34" charset="0"/>
            </a:endParaRPr>
          </a:p>
        </p:txBody>
      </p:sp>
    </p:spTree>
    <p:extLst>
      <p:ext uri="{BB962C8B-B14F-4D97-AF65-F5344CB8AC3E}">
        <p14:creationId xmlns:p14="http://schemas.microsoft.com/office/powerpoint/2010/main" val="2337011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FA8520-5D4A-4E85-8A27-C11DE0A9BBCA}" type="slidenum">
              <a:rPr lang="en-US" altLang="en-US">
                <a:latin typeface="Arial" panose="020B0604020202020204" pitchFamily="34" charset="0"/>
              </a:rPr>
              <a:pPr>
                <a:spcBef>
                  <a:spcPct val="0"/>
                </a:spcBef>
              </a:pPr>
              <a:t>25</a:t>
            </a:fld>
            <a:endParaRPr lang="en-US" altLang="en-US">
              <a:latin typeface="Arial" panose="020B0604020202020204" pitchFamily="34" charset="0"/>
            </a:endParaRPr>
          </a:p>
        </p:txBody>
      </p:sp>
    </p:spTree>
    <p:extLst>
      <p:ext uri="{BB962C8B-B14F-4D97-AF65-F5344CB8AC3E}">
        <p14:creationId xmlns:p14="http://schemas.microsoft.com/office/powerpoint/2010/main" val="837250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B2CB0F-840F-4458-86ED-CD5E330F6F7E}" type="slidenum">
              <a:rPr lang="en-US" altLang="en-US">
                <a:latin typeface="Arial" panose="020B0604020202020204" pitchFamily="34" charset="0"/>
              </a:rPr>
              <a:pPr>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val="3462738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9A172E-DF8E-4B38-B67D-C6CAD8EDAFA2}" type="slidenum">
              <a:rPr lang="en-US" altLang="en-US">
                <a:latin typeface="Arial" panose="020B0604020202020204" pitchFamily="34" charset="0"/>
              </a:rPr>
              <a:pPr>
                <a:spcBef>
                  <a:spcPct val="0"/>
                </a:spcBef>
              </a:pPr>
              <a:t>27</a:t>
            </a:fld>
            <a:endParaRPr lang="en-US" altLang="en-US">
              <a:latin typeface="Arial" panose="020B0604020202020204" pitchFamily="34" charset="0"/>
            </a:endParaRPr>
          </a:p>
        </p:txBody>
      </p:sp>
    </p:spTree>
    <p:extLst>
      <p:ext uri="{BB962C8B-B14F-4D97-AF65-F5344CB8AC3E}">
        <p14:creationId xmlns:p14="http://schemas.microsoft.com/office/powerpoint/2010/main" val="3840880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9D53B7-6D49-4BE9-BB0E-3F70A93472BB}" type="slidenum">
              <a:rPr lang="en-US" altLang="en-US">
                <a:latin typeface="Arial" panose="020B0604020202020204" pitchFamily="34" charset="0"/>
              </a:rPr>
              <a:pPr>
                <a:spcBef>
                  <a:spcPct val="0"/>
                </a:spcBef>
              </a:pPr>
              <a:t>28</a:t>
            </a:fld>
            <a:endParaRPr lang="en-US" altLang="en-US">
              <a:latin typeface="Arial" panose="020B0604020202020204" pitchFamily="34" charset="0"/>
            </a:endParaRPr>
          </a:p>
        </p:txBody>
      </p:sp>
    </p:spTree>
    <p:extLst>
      <p:ext uri="{BB962C8B-B14F-4D97-AF65-F5344CB8AC3E}">
        <p14:creationId xmlns:p14="http://schemas.microsoft.com/office/powerpoint/2010/main" val="1000269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0B58A1-0CA6-4EEA-A6F5-3AC36E3FEA04}" type="slidenum">
              <a:rPr lang="en-US" altLang="en-US">
                <a:latin typeface="Arial" panose="020B0604020202020204" pitchFamily="34" charset="0"/>
              </a:rPr>
              <a:pPr>
                <a:spcBef>
                  <a:spcPct val="0"/>
                </a:spcBef>
              </a:pPr>
              <a:t>29</a:t>
            </a:fld>
            <a:endParaRPr lang="en-US" altLang="en-US">
              <a:latin typeface="Arial" panose="020B0604020202020204" pitchFamily="34" charset="0"/>
            </a:endParaRPr>
          </a:p>
        </p:txBody>
      </p:sp>
    </p:spTree>
    <p:extLst>
      <p:ext uri="{BB962C8B-B14F-4D97-AF65-F5344CB8AC3E}">
        <p14:creationId xmlns:p14="http://schemas.microsoft.com/office/powerpoint/2010/main" val="2195753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EEF0B6-D37C-46CA-AA76-168ABEE50ADC}" type="slidenum">
              <a:rPr lang="en-US" altLang="en-US">
                <a:latin typeface="Arial" panose="020B0604020202020204" pitchFamily="34" charset="0"/>
              </a:rPr>
              <a:pPr>
                <a:spcBef>
                  <a:spcPct val="0"/>
                </a:spcBef>
              </a:pPr>
              <a:t>30</a:t>
            </a:fld>
            <a:endParaRPr lang="en-US" altLang="en-US">
              <a:latin typeface="Arial" panose="020B0604020202020204" pitchFamily="34" charset="0"/>
            </a:endParaRPr>
          </a:p>
        </p:txBody>
      </p:sp>
    </p:spTree>
    <p:extLst>
      <p:ext uri="{BB962C8B-B14F-4D97-AF65-F5344CB8AC3E}">
        <p14:creationId xmlns:p14="http://schemas.microsoft.com/office/powerpoint/2010/main" val="16068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F7495A-6BA1-4366-B02D-94DAFFB7F84E}"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553219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275859-E7E2-49E7-90E6-469396A03E9E}" type="slidenum">
              <a:rPr lang="en-US" altLang="en-US">
                <a:latin typeface="Arial" panose="020B0604020202020204" pitchFamily="34" charset="0"/>
              </a:rPr>
              <a:pPr>
                <a:spcBef>
                  <a:spcPct val="0"/>
                </a:spcBef>
              </a:pPr>
              <a:t>31</a:t>
            </a:fld>
            <a:endParaRPr lang="en-US" altLang="en-US">
              <a:latin typeface="Arial" panose="020B0604020202020204" pitchFamily="34" charset="0"/>
            </a:endParaRPr>
          </a:p>
        </p:txBody>
      </p:sp>
    </p:spTree>
    <p:extLst>
      <p:ext uri="{BB962C8B-B14F-4D97-AF65-F5344CB8AC3E}">
        <p14:creationId xmlns:p14="http://schemas.microsoft.com/office/powerpoint/2010/main" val="2692187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00F52E-B606-4379-AE98-4956379AFC03}" type="slidenum">
              <a:rPr lang="en-US" altLang="en-US">
                <a:latin typeface="Arial" panose="020B0604020202020204" pitchFamily="34" charset="0"/>
              </a:rPr>
              <a:pPr>
                <a:spcBef>
                  <a:spcPct val="0"/>
                </a:spcBef>
              </a:pPr>
              <a:t>32</a:t>
            </a:fld>
            <a:endParaRPr lang="en-US" altLang="en-US">
              <a:latin typeface="Arial" panose="020B0604020202020204" pitchFamily="34" charset="0"/>
            </a:endParaRPr>
          </a:p>
        </p:txBody>
      </p:sp>
    </p:spTree>
    <p:extLst>
      <p:ext uri="{BB962C8B-B14F-4D97-AF65-F5344CB8AC3E}">
        <p14:creationId xmlns:p14="http://schemas.microsoft.com/office/powerpoint/2010/main" val="28160350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A4E900-DF37-4ADA-9B5A-2EB89439B708}" type="slidenum">
              <a:rPr lang="en-US" altLang="en-US">
                <a:latin typeface="Arial" panose="020B0604020202020204" pitchFamily="34" charset="0"/>
              </a:rPr>
              <a:pPr>
                <a:spcBef>
                  <a:spcPct val="0"/>
                </a:spcBef>
              </a:pPr>
              <a:t>33</a:t>
            </a:fld>
            <a:endParaRPr lang="en-US" altLang="en-US">
              <a:latin typeface="Arial" panose="020B0604020202020204" pitchFamily="34" charset="0"/>
            </a:endParaRPr>
          </a:p>
        </p:txBody>
      </p:sp>
    </p:spTree>
    <p:extLst>
      <p:ext uri="{BB962C8B-B14F-4D97-AF65-F5344CB8AC3E}">
        <p14:creationId xmlns:p14="http://schemas.microsoft.com/office/powerpoint/2010/main" val="12233291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E20A68-C732-4C01-9DC2-410C2C775F2E}" type="slidenum">
              <a:rPr lang="en-US" altLang="en-US">
                <a:latin typeface="Arial" panose="020B0604020202020204" pitchFamily="34" charset="0"/>
              </a:rPr>
              <a:pPr>
                <a:spcBef>
                  <a:spcPct val="0"/>
                </a:spcBef>
              </a:pPr>
              <a:t>34</a:t>
            </a:fld>
            <a:endParaRPr lang="en-US" altLang="en-US">
              <a:latin typeface="Arial" panose="020B0604020202020204" pitchFamily="34" charset="0"/>
            </a:endParaRPr>
          </a:p>
        </p:txBody>
      </p:sp>
    </p:spTree>
    <p:extLst>
      <p:ext uri="{BB962C8B-B14F-4D97-AF65-F5344CB8AC3E}">
        <p14:creationId xmlns:p14="http://schemas.microsoft.com/office/powerpoint/2010/main" val="827016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042625-F48D-4FA9-8214-55BC09518336}"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219745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E3D772-1D3E-4FBE-9699-71F420513FEB}"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25197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C52B61-46D4-467D-BDD4-26136A632483}"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587997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49B8BF-98E0-4656-B565-A089CA9B8A86}"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3004697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DDD349-0D49-4C10-830D-1B8A92203717}"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2996666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DC95AE-EF94-4CF7-95EA-711F4DC6C1AF}"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46687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5B48A75B-57EC-4DB2-808B-E045CE118B74}" type="datetime1">
              <a:rPr lang="en-US"/>
              <a:pPr>
                <a:defRPr/>
              </a:pPr>
              <a:t>9/1/2017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1CAD26D-D561-4B50-A48C-C401D23F4130}" type="slidenum">
              <a:rPr lang="en-US" altLang="en-US"/>
              <a:pPr>
                <a:defRPr/>
              </a:pPr>
              <a:t>‹#›</a:t>
            </a:fld>
            <a:endParaRPr lang="en-US" altLang="en-US"/>
          </a:p>
        </p:txBody>
      </p:sp>
    </p:spTree>
    <p:extLst>
      <p:ext uri="{BB962C8B-B14F-4D97-AF65-F5344CB8AC3E}">
        <p14:creationId xmlns:p14="http://schemas.microsoft.com/office/powerpoint/2010/main" val="390619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4C16757-1E3A-4E7D-A7DE-B315BBFC49E2}" type="datetime1">
              <a:rPr lang="en-US"/>
              <a:pPr>
                <a:defRPr/>
              </a:pPr>
              <a:t>9/1/2017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958955F-DE07-4F23-B7EA-067AF67653F3}" type="slidenum">
              <a:rPr lang="en-US" altLang="en-US"/>
              <a:pPr>
                <a:defRPr/>
              </a:pPr>
              <a:t>‹#›</a:t>
            </a:fld>
            <a:endParaRPr lang="en-US" altLang="en-US"/>
          </a:p>
        </p:txBody>
      </p:sp>
    </p:spTree>
    <p:extLst>
      <p:ext uri="{BB962C8B-B14F-4D97-AF65-F5344CB8AC3E}">
        <p14:creationId xmlns:p14="http://schemas.microsoft.com/office/powerpoint/2010/main" val="321857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54D0C3A-E8DA-49A4-BC26-E3FAA4BB7F7F}" type="datetime1">
              <a:rPr lang="en-US"/>
              <a:pPr>
                <a:defRPr/>
              </a:pPr>
              <a:t>9/1/2017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981B3F6-62A8-4A15-B1BC-6199295E85DF}" type="slidenum">
              <a:rPr lang="en-US" altLang="en-US"/>
              <a:pPr>
                <a:defRPr/>
              </a:pPr>
              <a:t>‹#›</a:t>
            </a:fld>
            <a:endParaRPr lang="en-US" altLang="en-US"/>
          </a:p>
        </p:txBody>
      </p:sp>
    </p:spTree>
    <p:extLst>
      <p:ext uri="{BB962C8B-B14F-4D97-AF65-F5344CB8AC3E}">
        <p14:creationId xmlns:p14="http://schemas.microsoft.com/office/powerpoint/2010/main" val="405233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20260C7-67F8-419A-8876-E987F3A716AD}" type="datetime1">
              <a:rPr lang="en-US"/>
              <a:pPr>
                <a:defRPr/>
              </a:pPr>
              <a:t>9/1/2017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7BE127A-58ED-4A1B-B968-BA8634FB12E4}" type="slidenum">
              <a:rPr lang="en-US" altLang="en-US"/>
              <a:pPr>
                <a:defRPr/>
              </a:pPr>
              <a:t>‹#›</a:t>
            </a:fld>
            <a:endParaRPr lang="en-US" altLang="en-US"/>
          </a:p>
        </p:txBody>
      </p:sp>
    </p:spTree>
    <p:extLst>
      <p:ext uri="{BB962C8B-B14F-4D97-AF65-F5344CB8AC3E}">
        <p14:creationId xmlns:p14="http://schemas.microsoft.com/office/powerpoint/2010/main" val="460116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CAA118-0CA1-40E7-B3FA-7A075F95775B}" type="datetime1">
              <a:rPr lang="en-US"/>
              <a:pPr>
                <a:defRPr/>
              </a:pPr>
              <a:t>9/1/2017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8C975C3-1645-4C9F-B5B8-0379DD2E1DE6}" type="slidenum">
              <a:rPr lang="en-US" altLang="en-US"/>
              <a:pPr>
                <a:defRPr/>
              </a:pPr>
              <a:t>‹#›</a:t>
            </a:fld>
            <a:endParaRPr lang="en-US" altLang="en-US"/>
          </a:p>
        </p:txBody>
      </p:sp>
    </p:spTree>
    <p:extLst>
      <p:ext uri="{BB962C8B-B14F-4D97-AF65-F5344CB8AC3E}">
        <p14:creationId xmlns:p14="http://schemas.microsoft.com/office/powerpoint/2010/main" val="8750174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DEF1D1A-5FE8-4515-A611-2C2019470F56}" type="datetime1">
              <a:rPr lang="en-US"/>
              <a:pPr>
                <a:defRPr/>
              </a:pPr>
              <a:t>9/1/2017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E5FA8D1-54CA-46FC-B076-F7C4281BADC8}" type="slidenum">
              <a:rPr lang="en-US" altLang="en-US"/>
              <a:pPr>
                <a:defRPr/>
              </a:pPr>
              <a:t>‹#›</a:t>
            </a:fld>
            <a:endParaRPr lang="en-US" altLang="en-US"/>
          </a:p>
        </p:txBody>
      </p:sp>
    </p:spTree>
    <p:extLst>
      <p:ext uri="{BB962C8B-B14F-4D97-AF65-F5344CB8AC3E}">
        <p14:creationId xmlns:p14="http://schemas.microsoft.com/office/powerpoint/2010/main" val="272793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50BA8FDE-19A5-41B9-9E65-885D7C5FF45C}" type="datetime1">
              <a:rPr lang="en-US"/>
              <a:pPr>
                <a:defRPr/>
              </a:pPr>
              <a:t>9/1/2017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DCC60E4-F805-4E94-9167-65FAEDDB9D75}" type="slidenum">
              <a:rPr lang="en-US" altLang="en-US"/>
              <a:pPr>
                <a:defRPr/>
              </a:pPr>
              <a:t>‹#›</a:t>
            </a:fld>
            <a:endParaRPr lang="en-US" altLang="en-US"/>
          </a:p>
        </p:txBody>
      </p:sp>
    </p:spTree>
    <p:extLst>
      <p:ext uri="{BB962C8B-B14F-4D97-AF65-F5344CB8AC3E}">
        <p14:creationId xmlns:p14="http://schemas.microsoft.com/office/powerpoint/2010/main" val="255706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B071365-2C0A-4080-942E-0F564F7D8877}" type="datetime1">
              <a:rPr lang="en-US"/>
              <a:pPr>
                <a:defRPr/>
              </a:pPr>
              <a:t>9/1/2017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7C88874-B60A-41E6-BD6C-CADF9CF63DF7}" type="slidenum">
              <a:rPr lang="en-US" altLang="en-US"/>
              <a:pPr>
                <a:defRPr/>
              </a:pPr>
              <a:t>‹#›</a:t>
            </a:fld>
            <a:endParaRPr lang="en-US" altLang="en-US"/>
          </a:p>
        </p:txBody>
      </p:sp>
    </p:spTree>
    <p:extLst>
      <p:ext uri="{BB962C8B-B14F-4D97-AF65-F5344CB8AC3E}">
        <p14:creationId xmlns:p14="http://schemas.microsoft.com/office/powerpoint/2010/main" val="56572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B93FF9B-6434-4725-B8E3-0401F7DDF03B}" type="datetime1">
              <a:rPr lang="en-US"/>
              <a:pPr>
                <a:defRPr/>
              </a:pPr>
              <a:t>9/1/2017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98D2F9E-9366-4307-962C-50F20A86E93C}" type="slidenum">
              <a:rPr lang="en-US" altLang="en-US"/>
              <a:pPr>
                <a:defRPr/>
              </a:pPr>
              <a:t>‹#›</a:t>
            </a:fld>
            <a:endParaRPr lang="en-US" altLang="en-US"/>
          </a:p>
        </p:txBody>
      </p:sp>
    </p:spTree>
    <p:extLst>
      <p:ext uri="{BB962C8B-B14F-4D97-AF65-F5344CB8AC3E}">
        <p14:creationId xmlns:p14="http://schemas.microsoft.com/office/powerpoint/2010/main" val="760005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3613317-EB8A-4FBB-BE60-DC83E2ECC294}" type="datetime1">
              <a:rPr lang="en-US"/>
              <a:pPr>
                <a:defRPr/>
              </a:pPr>
              <a:t>9/1/2017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D664D1A-3340-4904-84B1-95CE66DC8DAF}" type="slidenum">
              <a:rPr lang="en-US" altLang="en-US"/>
              <a:pPr>
                <a:defRPr/>
              </a:pPr>
              <a:t>‹#›</a:t>
            </a:fld>
            <a:endParaRPr lang="en-US" altLang="en-US"/>
          </a:p>
        </p:txBody>
      </p:sp>
    </p:spTree>
    <p:extLst>
      <p:ext uri="{BB962C8B-B14F-4D97-AF65-F5344CB8AC3E}">
        <p14:creationId xmlns:p14="http://schemas.microsoft.com/office/powerpoint/2010/main" val="382637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52174EF-D8FE-40F5-B1DC-D1DBE87FA5EB}" type="datetime1">
              <a:rPr lang="en-US"/>
              <a:pPr>
                <a:defRPr/>
              </a:pPr>
              <a:t>9/1/2017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E13FA39-1A27-45DC-9FBA-19B93070328D}" type="slidenum">
              <a:rPr lang="en-US" altLang="en-US"/>
              <a:pPr>
                <a:defRPr/>
              </a:pPr>
              <a:t>‹#›</a:t>
            </a:fld>
            <a:endParaRPr lang="en-US" altLang="en-US"/>
          </a:p>
        </p:txBody>
      </p:sp>
    </p:spTree>
    <p:extLst>
      <p:ext uri="{BB962C8B-B14F-4D97-AF65-F5344CB8AC3E}">
        <p14:creationId xmlns:p14="http://schemas.microsoft.com/office/powerpoint/2010/main" val="8137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9B308FAF-32BF-4AB1-810C-9DE413136EE7}" type="datetime1">
              <a:rPr lang="en-US"/>
              <a:pPr>
                <a:defRPr/>
              </a:pPr>
              <a:t>9/1/2017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eaLnBrk="1" hangingPunct="1">
              <a:defRPr sz="1200" smtClean="0">
                <a:solidFill>
                  <a:srgbClr val="BCBCBC"/>
                </a:solidFill>
                <a:latin typeface="Book Antiqua" panose="02040602050305030304" pitchFamily="18" charset="0"/>
              </a:defRPr>
            </a:lvl1pPr>
          </a:lstStyle>
          <a:p>
            <a:pPr>
              <a:defRPr/>
            </a:pPr>
            <a:fld id="{963C000C-64AC-4C7F-876A-C7559AD5AB09}"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75"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bdld/2784885484/"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flickr.com/photos/bdld/278488591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hyperlink" Target="http://www.flickr.com/photos/bdld/2784033185/"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D:\Work%20Comp%20Files\Trainings\MTP%20Creating%20Your%20Vision%202014\Good_Leaders_are_Authentic_Leaders.avi" TargetMode="External"/><Relationship Id="rId1" Type="http://schemas.microsoft.com/office/2007/relationships/media" Target="file:///D:\Work%20Comp%20Files\Trainings\MTP%20Creating%20Your%20Vision%202014\Good_Leaders_are_Authentic_Leaders.avi" TargetMode="External"/><Relationship Id="rId5" Type="http://schemas.openxmlformats.org/officeDocument/2006/relationships/image" Target="../media/image8.png"/><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audio" Target="file:///C:\Users\LENOVO%20USER\AppData\Local\Microsoft\Windows\Temporary%20Internet%20Files\Content.IE5\Q4NPUGYN\MSj04378780000%5b1%5d.wav" TargetMode="Externa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D:\Work%20Comp%20Files\Trainings\MTP%20Creating%20Your%20Vision%202014\Pioneer_Leadership_-_FRUSTRATION_=_Vision!.avi" TargetMode="External"/><Relationship Id="rId1" Type="http://schemas.microsoft.com/office/2007/relationships/media" Target="file:///D:\Work%20Comp%20Files\Trainings\MTP%20Creating%20Your%20Vision%202014\Pioneer_Leadership_-_FRUSTRATION_=_Vision!.avi" TargetMode="External"/><Relationship Id="rId5" Type="http://schemas.openxmlformats.org/officeDocument/2006/relationships/image" Target="../media/image11.png"/><Relationship Id="rId4"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video" Target="file:///D:\Work%20Comp%20Files\Trainings\MTP%20Creating%20Your%20Vision%202014\Dilbert_Visionary_Leadership.avi" TargetMode="External"/><Relationship Id="rId1" Type="http://schemas.microsoft.com/office/2007/relationships/media" Target="file:///D:\Work%20Comp%20Files\Trainings\MTP%20Creating%20Your%20Vision%202014\Dilbert_Visionary_Leadership.avi" TargetMode="External"/><Relationship Id="rId6" Type="http://schemas.openxmlformats.org/officeDocument/2006/relationships/hyperlink" Target="http://www.bizzia.com/slackermanager/author/philgerbys/" TargetMode="External"/><Relationship Id="rId5" Type="http://schemas.openxmlformats.org/officeDocument/2006/relationships/hyperlink" Target="http://www.youtube.com/watch?v=WPg1TiXx83I" TargetMode="External"/><Relationship Id="rId4"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D:\Work%20Comp%20Files\Trainings\MTP%20Creating%20Your%20Vision%202014\Steve_Jobs_Inspirational_Speech____My_vision_of_the_world.avi" TargetMode="External"/><Relationship Id="rId1" Type="http://schemas.microsoft.com/office/2007/relationships/media" Target="file:///D:\Work%20Comp%20Files\Trainings\MTP%20Creating%20Your%20Vision%202014\Steve_Jobs_Inspirational_Speech____My_vision_of_the_world.avi" TargetMode="External"/><Relationship Id="rId5" Type="http://schemas.openxmlformats.org/officeDocument/2006/relationships/image" Target="../media/image12.png"/><Relationship Id="rId4"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bizzia.com/slackermanager/author/philgerby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1.png"/><Relationship Id="rId2" Type="http://schemas.openxmlformats.org/officeDocument/2006/relationships/video" Target="file:///D:\Work%20Comp%20Files\Trainings\MTP%20Creating%20Your%20Vision%202014\Helen%20Keller%20-%20Her%20Amazing%20Story.avi" TargetMode="External"/><Relationship Id="rId1" Type="http://schemas.microsoft.com/office/2007/relationships/media" Target="file:///D:\Work%20Comp%20Files\Trainings\MTP%20Creating%20Your%20Vision%202014\Helen%20Keller%20-%20Her%20Amazing%20Story.avi" TargetMode="External"/><Relationship Id="rId6" Type="http://schemas.openxmlformats.org/officeDocument/2006/relationships/hyperlink" Target="http://www.youtube.com/watch?v=kdS9wSBXNbo" TargetMode="External"/><Relationship Id="rId5" Type="http://schemas.openxmlformats.org/officeDocument/2006/relationships/image" Target="../media/image13.png"/><Relationship Id="rId4"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E:\MTP%20Creating%20Your%20Vision%202014\Motivational%20Video%20Powerful%20Team%20Work!%20Wow!.avi" TargetMode="External"/><Relationship Id="rId1" Type="http://schemas.microsoft.com/office/2007/relationships/media" Target="file:///E:\MTP%20Creating%20Your%20Vision%202014\Motivational%20Video%20Powerful%20Team%20Work!%20Wow!.avi" TargetMode="External"/><Relationship Id="rId5" Type="http://schemas.openxmlformats.org/officeDocument/2006/relationships/image" Target="../media/image3.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8229600" cy="1828800"/>
          </a:xfrm>
        </p:spPr>
        <p:txBody>
          <a:bodyPr>
            <a:normAutofit fontScale="90000"/>
          </a:bodyPr>
          <a:lstStyle/>
          <a:p>
            <a:pPr eaLnBrk="1" fontAlgn="auto" hangingPunct="1">
              <a:spcAft>
                <a:spcPts val="0"/>
              </a:spcAft>
              <a:defRPr/>
            </a:pPr>
            <a:r>
              <a:rPr lang="en-US" sz="6000" dirty="0" smtClean="0">
                <a:latin typeface="Biondi" pitchFamily="2" charset="0"/>
              </a:rPr>
              <a:t>Creating your vision…</a:t>
            </a:r>
            <a:br>
              <a:rPr lang="en-US" sz="6000" dirty="0" smtClean="0">
                <a:latin typeface="Biondi" pitchFamily="2" charset="0"/>
              </a:rPr>
            </a:br>
            <a:r>
              <a:rPr lang="en-US" sz="6000" dirty="0" smtClean="0">
                <a:latin typeface="Biondi" pitchFamily="2" charset="0"/>
              </a:rPr>
              <a:t>a leadership journey</a:t>
            </a:r>
            <a:endParaRPr lang="en-US" sz="6000" dirty="0">
              <a:latin typeface="Biondi" pitchFamily="2" charset="0"/>
            </a:endParaRPr>
          </a:p>
        </p:txBody>
      </p:sp>
      <p:sp>
        <p:nvSpPr>
          <p:cNvPr id="3" name="Subtitle 2"/>
          <p:cNvSpPr>
            <a:spLocks noGrp="1"/>
          </p:cNvSpPr>
          <p:nvPr>
            <p:ph type="subTitle" idx="1"/>
          </p:nvPr>
        </p:nvSpPr>
        <p:spPr>
          <a:xfrm>
            <a:off x="1371600" y="4191000"/>
            <a:ext cx="6400800" cy="893763"/>
          </a:xfrm>
        </p:spPr>
        <p:txBody>
          <a:bodyPr>
            <a:normAutofit/>
          </a:bodyPr>
          <a:lstStyle/>
          <a:p>
            <a:pPr eaLnBrk="1" fontAlgn="auto" hangingPunct="1">
              <a:spcAft>
                <a:spcPts val="0"/>
              </a:spcAft>
              <a:buClr>
                <a:schemeClr val="tx1">
                  <a:shade val="95000"/>
                </a:schemeClr>
              </a:buClr>
              <a:buFont typeface="Wingdings 2"/>
              <a:buNone/>
              <a:defRPr/>
            </a:pPr>
            <a:r>
              <a:rPr lang="en-US" sz="2000" i="1" dirty="0" smtClean="0">
                <a:latin typeface="Bodoni MT Black" pitchFamily="18" charset="0"/>
              </a:rPr>
              <a:t>Donna M. Carroll</a:t>
            </a:r>
          </a:p>
          <a:p>
            <a:pPr eaLnBrk="1" fontAlgn="auto" hangingPunct="1">
              <a:spcAft>
                <a:spcPts val="0"/>
              </a:spcAft>
              <a:buClr>
                <a:schemeClr val="tx1">
                  <a:shade val="95000"/>
                </a:schemeClr>
              </a:buClr>
              <a:buFont typeface="Wingdings 2"/>
              <a:buNone/>
              <a:defRPr/>
            </a:pPr>
            <a:r>
              <a:rPr lang="en-US" sz="2000" i="1" smtClean="0">
                <a:latin typeface="Bodoni MT Black" pitchFamily="18" charset="0"/>
              </a:rPr>
              <a:t>VP </a:t>
            </a:r>
            <a:r>
              <a:rPr lang="en-US" sz="2000" i="1" dirty="0" smtClean="0">
                <a:latin typeface="Bodoni MT Black" pitchFamily="18" charset="0"/>
              </a:rPr>
              <a:t>for Operational Excellence</a:t>
            </a:r>
            <a:endParaRPr lang="en-US" sz="2000" i="1" dirty="0">
              <a:latin typeface="Bodoni MT Black" pitchFamily="18" charset="0"/>
            </a:endParaRP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71E271E-A017-4016-A9A5-93595537A986}" type="slidenum">
              <a:rPr lang="en-US" altLang="en-US" sz="1200">
                <a:solidFill>
                  <a:srgbClr val="BCBCBC"/>
                </a:solidFill>
              </a:rPr>
              <a:pPr>
                <a:spcBef>
                  <a:spcPct val="0"/>
                </a:spcBef>
                <a:buClrTx/>
                <a:buSzTx/>
                <a:buFontTx/>
                <a:buNone/>
              </a:pPr>
              <a:t>1</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 Leadership Styles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48640" indent="-411480" eaLnBrk="1" fontAlgn="auto" hangingPunct="1">
              <a:spcAft>
                <a:spcPts val="0"/>
              </a:spcAft>
              <a:buClr>
                <a:schemeClr val="tx1">
                  <a:shade val="95000"/>
                </a:schemeClr>
              </a:buClr>
              <a:buFont typeface="Wingdings 2"/>
              <a:buChar char=""/>
              <a:defRPr/>
            </a:pPr>
            <a:r>
              <a:rPr lang="en-US" sz="3200" b="1" dirty="0" smtClean="0">
                <a:solidFill>
                  <a:schemeClr val="accent1"/>
                </a:solidFill>
                <a:effectLst>
                  <a:outerShdw blurRad="38100" dist="38100" dir="2700000" algn="tl">
                    <a:srgbClr val="000000">
                      <a:alpha val="43137"/>
                    </a:srgbClr>
                  </a:outerShdw>
                </a:effectLst>
              </a:rPr>
              <a:t>AUTOCRATIC</a:t>
            </a:r>
            <a:r>
              <a:rPr lang="en-US" b="1" dirty="0" smtClean="0">
                <a:solidFill>
                  <a:schemeClr val="accent1"/>
                </a:solidFill>
              </a:rPr>
              <a:t> </a:t>
            </a:r>
            <a:r>
              <a:rPr lang="en-US" b="1" dirty="0" smtClean="0"/>
              <a:t>: </a:t>
            </a:r>
            <a:r>
              <a:rPr lang="en-US" sz="2400" b="1" i="1" dirty="0" smtClean="0"/>
              <a:t>dominates team-members, using unilateralism to achieve a singular objective.</a:t>
            </a:r>
            <a:r>
              <a:rPr lang="en-US" sz="2400" i="1" dirty="0" smtClean="0"/>
              <a:t> </a:t>
            </a:r>
          </a:p>
          <a:p>
            <a:pPr marL="548640" indent="-411480" eaLnBrk="1" fontAlgn="auto" hangingPunct="1">
              <a:spcAft>
                <a:spcPts val="0"/>
              </a:spcAft>
              <a:buClr>
                <a:schemeClr val="tx1">
                  <a:shade val="95000"/>
                </a:schemeClr>
              </a:buClr>
              <a:buFont typeface="Wingdings 2"/>
              <a:buNone/>
              <a:defRPr/>
            </a:pPr>
            <a:endParaRPr lang="en-US" i="1" dirty="0" smtClean="0"/>
          </a:p>
          <a:p>
            <a:pPr marL="548640" indent="-411480" eaLnBrk="1" fontAlgn="auto" hangingPunct="1">
              <a:spcAft>
                <a:spcPts val="0"/>
              </a:spcAft>
              <a:buClr>
                <a:schemeClr val="tx1">
                  <a:shade val="95000"/>
                </a:schemeClr>
              </a:buClr>
              <a:buFont typeface="Wingdings 2"/>
              <a:buNone/>
              <a:defRPr/>
            </a:pPr>
            <a:endParaRPr lang="en-US" b="1" i="1" dirty="0" smtClean="0"/>
          </a:p>
          <a:p>
            <a:pPr marL="548640" indent="-411480" eaLnBrk="1" fontAlgn="auto" hangingPunct="1">
              <a:spcAft>
                <a:spcPts val="0"/>
              </a:spcAft>
              <a:buClr>
                <a:schemeClr val="tx1">
                  <a:shade val="95000"/>
                </a:schemeClr>
              </a:buClr>
              <a:buFontTx/>
              <a:buNone/>
              <a:defRPr/>
            </a:pPr>
            <a:endParaRPr lang="en-US" b="1" i="1" dirty="0" smtClean="0"/>
          </a:p>
          <a:p>
            <a:pPr marL="548640" indent="-411480" eaLnBrk="1" fontAlgn="auto" hangingPunct="1">
              <a:spcAft>
                <a:spcPts val="0"/>
              </a:spcAft>
              <a:buClr>
                <a:schemeClr val="tx1">
                  <a:shade val="95000"/>
                </a:schemeClr>
              </a:buClr>
              <a:buFont typeface="Wingdings 2"/>
              <a:buChar char=""/>
              <a:defRPr/>
            </a:pPr>
            <a:endParaRPr lang="en-US" dirty="0"/>
          </a:p>
        </p:txBody>
      </p:sp>
      <p:pic>
        <p:nvPicPr>
          <p:cNvPr id="22532" name="Picture 1" descr="Leadership Style - Authoritarian">
            <a:hlinkClick r:id="rId3" tooltip="&quot;Leadership Style - Authoritarian by Donald Clark, on Flickr&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971800"/>
            <a:ext cx="3276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Box 4"/>
          <p:cNvSpPr txBox="1">
            <a:spLocks noChangeArrowheads="1"/>
          </p:cNvSpPr>
          <p:nvPr/>
        </p:nvSpPr>
        <p:spPr bwMode="auto">
          <a:xfrm>
            <a:off x="762000" y="5410200"/>
            <a:ext cx="3352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800">
                <a:latin typeface="Arial" panose="020B0604020202020204" pitchFamily="34" charset="0"/>
              </a:rPr>
              <a:t>I want you guys to….</a:t>
            </a:r>
          </a:p>
        </p:txBody>
      </p:sp>
      <p:sp>
        <p:nvSpPr>
          <p:cNvPr id="22534" name="TextBox 5"/>
          <p:cNvSpPr txBox="1">
            <a:spLocks noChangeArrowheads="1"/>
          </p:cNvSpPr>
          <p:nvPr/>
        </p:nvSpPr>
        <p:spPr bwMode="auto">
          <a:xfrm>
            <a:off x="5562600" y="2895600"/>
            <a:ext cx="304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800">
                <a:latin typeface="Arial" panose="020B0604020202020204" pitchFamily="34" charset="0"/>
              </a:rPr>
              <a:t> </a:t>
            </a:r>
          </a:p>
        </p:txBody>
      </p:sp>
      <p:sp>
        <p:nvSpPr>
          <p:cNvPr id="11271" name="Rectangle 7"/>
          <p:cNvSpPr>
            <a:spLocks noChangeArrowheads="1"/>
          </p:cNvSpPr>
          <p:nvPr/>
        </p:nvSpPr>
        <p:spPr bwMode="auto">
          <a:xfrm>
            <a:off x="4800600" y="2895600"/>
            <a:ext cx="39624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2000">
                <a:latin typeface="Helvetica" panose="020B0604020202020204" pitchFamily="34" charset="0"/>
                <a:cs typeface="Times New Roman" panose="02020603050405020304" pitchFamily="18" charset="0"/>
              </a:rPr>
              <a:t>This style is used when leaders tell their employees what they want done and how they want it accomplished, without  getting the advice of their followers. Some of the appropriate conditions to use it is when you have all the information </a:t>
            </a:r>
          </a:p>
          <a:p>
            <a:pPr eaLnBrk="1" hangingPunct="1">
              <a:spcBef>
                <a:spcPct val="0"/>
              </a:spcBef>
              <a:buClrTx/>
              <a:buSzTx/>
              <a:buFontTx/>
              <a:buNone/>
            </a:pPr>
            <a:r>
              <a:rPr lang="en-US" altLang="en-US" sz="2000">
                <a:latin typeface="Helvetica" panose="020B0604020202020204" pitchFamily="34" charset="0"/>
                <a:cs typeface="Times New Roman" panose="02020603050405020304" pitchFamily="18" charset="0"/>
              </a:rPr>
              <a:t>to solve the problem, you are short on time, and your employees are well motivated. </a:t>
            </a:r>
            <a:endParaRPr lang="en-US" altLang="en-US" sz="2000"/>
          </a:p>
        </p:txBody>
      </p:sp>
      <p:sp>
        <p:nvSpPr>
          <p:cNvPr id="2253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4451669-38B1-44C8-B79A-F15D3892A438}" type="slidenum">
              <a:rPr lang="en-US" altLang="en-US" sz="1200">
                <a:solidFill>
                  <a:srgbClr val="BCBCBC"/>
                </a:solidFill>
              </a:rPr>
              <a:pPr>
                <a:spcBef>
                  <a:spcPct val="0"/>
                </a:spcBef>
                <a:buClrTx/>
                <a:buSzTx/>
                <a:buFontTx/>
                <a:buNone/>
              </a:pPr>
              <a:t>10</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11271"/>
                                        </p:tgtEl>
                                        <p:attrNameLst>
                                          <p:attrName>style.visibility</p:attrName>
                                        </p:attrNameLst>
                                      </p:cBhvr>
                                      <p:to>
                                        <p:strVal val="visible"/>
                                      </p:to>
                                    </p:set>
                                    <p:animEffect transition="in" filter="checkerboard(across)">
                                      <p:cBhvr>
                                        <p:cTn id="13"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127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Leadership Styles</a:t>
            </a:r>
            <a:endParaRPr lang="en-US" dirty="0"/>
          </a:p>
        </p:txBody>
      </p:sp>
      <p:sp>
        <p:nvSpPr>
          <p:cNvPr id="3" name="Content Placeholder 2"/>
          <p:cNvSpPr>
            <a:spLocks noGrp="1"/>
          </p:cNvSpPr>
          <p:nvPr>
            <p:ph idx="1"/>
          </p:nvPr>
        </p:nvSpPr>
        <p:spPr>
          <a:xfrm>
            <a:off x="457200" y="1371600"/>
            <a:ext cx="8229600" cy="5181600"/>
          </a:xfrm>
        </p:spPr>
        <p:txBody>
          <a:bodyPr/>
          <a:lstStyle/>
          <a:p>
            <a:pPr eaLnBrk="1" hangingPunct="1">
              <a:defRPr/>
            </a:pPr>
            <a:r>
              <a:rPr lang="en-US" sz="3200" b="1" i="1" dirty="0" smtClean="0">
                <a:solidFill>
                  <a:schemeClr val="accent3"/>
                </a:solidFill>
                <a:effectLst>
                  <a:outerShdw blurRad="38100" dist="38100" dir="2700000" algn="tl">
                    <a:srgbClr val="000000">
                      <a:alpha val="43137"/>
                    </a:srgbClr>
                  </a:outerShdw>
                </a:effectLst>
              </a:rPr>
              <a:t>Laissez-Faire </a:t>
            </a:r>
            <a:r>
              <a:rPr lang="en-US" b="1" i="1" dirty="0" smtClean="0">
                <a:solidFill>
                  <a:schemeClr val="accent3"/>
                </a:solidFill>
                <a:effectLst>
                  <a:outerShdw blurRad="38100" dist="38100" dir="2700000" algn="tl">
                    <a:srgbClr val="000000">
                      <a:alpha val="43137"/>
                    </a:srgbClr>
                  </a:outerShdw>
                </a:effectLst>
              </a:rPr>
              <a:t>: </a:t>
            </a:r>
            <a:r>
              <a:rPr lang="en-US" sz="2400" b="1" i="1" dirty="0" smtClean="0"/>
              <a:t>exercises little control over his group, leaving them to sort out their roles and tackle their work.</a:t>
            </a:r>
          </a:p>
          <a:p>
            <a:pPr eaLnBrk="1" hangingPunct="1">
              <a:defRPr/>
            </a:pPr>
            <a:endParaRPr lang="en-US" dirty="0"/>
          </a:p>
        </p:txBody>
      </p:sp>
      <p:sp>
        <p:nvSpPr>
          <p:cNvPr id="24580" name="TextBox 8"/>
          <p:cNvSpPr txBox="1">
            <a:spLocks noChangeArrowheads="1"/>
          </p:cNvSpPr>
          <p:nvPr/>
        </p:nvSpPr>
        <p:spPr bwMode="auto">
          <a:xfrm>
            <a:off x="1066800" y="3276600"/>
            <a:ext cx="3657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pic>
        <p:nvPicPr>
          <p:cNvPr id="24581" name="Picture 3" descr="Leadership Style - Delegative">
            <a:hlinkClick r:id="rId3" tooltip="&quot;Leadership Style - Delegative by Donald Clark, on Flickr&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895600"/>
            <a:ext cx="35687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5"/>
          <p:cNvSpPr>
            <a:spLocks noChangeArrowheads="1"/>
          </p:cNvSpPr>
          <p:nvPr/>
        </p:nvSpPr>
        <p:spPr bwMode="auto">
          <a:xfrm>
            <a:off x="990600" y="5715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200" b="1">
                <a:latin typeface="Helvetica" panose="020B0604020202020204" pitchFamily="34" charset="0"/>
                <a:cs typeface="Times New Roman" panose="02020603050405020304" pitchFamily="18" charset="0"/>
              </a:rPr>
              <a:t>You two take care of the problem while I go. . .</a:t>
            </a:r>
            <a:r>
              <a:rPr lang="en-US" altLang="en-US" sz="1200">
                <a:latin typeface="Helvetica" panose="020B0604020202020204" pitchFamily="34" charset="0"/>
                <a:cs typeface="Times New Roman" panose="02020603050405020304" pitchFamily="18" charset="0"/>
              </a:rPr>
              <a:t> </a:t>
            </a:r>
            <a:endParaRPr lang="en-US" altLang="en-US" sz="1800"/>
          </a:p>
        </p:txBody>
      </p:sp>
      <p:sp>
        <p:nvSpPr>
          <p:cNvPr id="12295" name="Rectangle 6"/>
          <p:cNvSpPr>
            <a:spLocks noChangeArrowheads="1"/>
          </p:cNvSpPr>
          <p:nvPr/>
        </p:nvSpPr>
        <p:spPr bwMode="auto">
          <a:xfrm>
            <a:off x="4800600" y="2743200"/>
            <a:ext cx="3962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800">
                <a:latin typeface="Helvetica" panose="020B0604020202020204" pitchFamily="34" charset="0"/>
                <a:cs typeface="Times New Roman" panose="02020603050405020304" pitchFamily="18" charset="0"/>
              </a:rPr>
              <a:t>In this style, the leader allows the employees to make the decisions. </a:t>
            </a:r>
          </a:p>
          <a:p>
            <a:pPr eaLnBrk="1" hangingPunct="1">
              <a:spcBef>
                <a:spcPct val="0"/>
              </a:spcBef>
              <a:buClrTx/>
              <a:buSzTx/>
              <a:buFontTx/>
              <a:buNone/>
            </a:pPr>
            <a:r>
              <a:rPr lang="en-US" altLang="en-US" sz="1800">
                <a:latin typeface="Helvetica" panose="020B0604020202020204" pitchFamily="34" charset="0"/>
                <a:cs typeface="Times New Roman" panose="02020603050405020304" pitchFamily="18" charset="0"/>
              </a:rPr>
              <a:t>However, the leader is still responsible for the decisions that are made. </a:t>
            </a:r>
          </a:p>
          <a:p>
            <a:pPr eaLnBrk="1" hangingPunct="1">
              <a:spcBef>
                <a:spcPct val="0"/>
              </a:spcBef>
              <a:buClrTx/>
              <a:buSzTx/>
              <a:buFontTx/>
              <a:buNone/>
            </a:pPr>
            <a:r>
              <a:rPr lang="en-US" altLang="en-US" sz="1800">
                <a:latin typeface="Helvetica" panose="020B0604020202020204" pitchFamily="34" charset="0"/>
                <a:cs typeface="Times New Roman" panose="02020603050405020304" pitchFamily="18" charset="0"/>
              </a:rPr>
              <a:t>This is used when employees are able to analyze the situation and determine what needs to be done and how to do it. You cannot do everything! </a:t>
            </a:r>
          </a:p>
          <a:p>
            <a:pPr eaLnBrk="1" hangingPunct="1">
              <a:spcBef>
                <a:spcPct val="0"/>
              </a:spcBef>
              <a:buClrTx/>
              <a:buSzTx/>
              <a:buFontTx/>
              <a:buNone/>
            </a:pPr>
            <a:r>
              <a:rPr lang="en-US" altLang="en-US" sz="1800">
                <a:latin typeface="Helvetica" panose="020B0604020202020204" pitchFamily="34" charset="0"/>
                <a:cs typeface="Times New Roman" panose="02020603050405020304" pitchFamily="18" charset="0"/>
              </a:rPr>
              <a:t>You must set priorities and delegate certain tasks. </a:t>
            </a:r>
            <a:endParaRPr lang="en-US" altLang="en-US" sz="1800"/>
          </a:p>
        </p:txBody>
      </p:sp>
      <p:sp>
        <p:nvSpPr>
          <p:cNvPr id="24584"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5D3ABFCE-C985-4C67-94D6-3D6414F21BB6}" type="slidenum">
              <a:rPr lang="en-US" altLang="en-US" sz="1200">
                <a:solidFill>
                  <a:srgbClr val="BCBCBC"/>
                </a:solidFill>
              </a:rPr>
              <a:pPr>
                <a:spcBef>
                  <a:spcPct val="0"/>
                </a:spcBef>
                <a:buClrTx/>
                <a:buSzTx/>
                <a:buFontTx/>
                <a:buNone/>
              </a:pPr>
              <a:t>11</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2295"/>
                                        </p:tgtEl>
                                        <p:attrNameLst>
                                          <p:attrName>style.visibility</p:attrName>
                                        </p:attrNameLst>
                                      </p:cBhvr>
                                      <p:to>
                                        <p:strVal val="visible"/>
                                      </p:to>
                                    </p:set>
                                    <p:animEffect transition="in" filter="diamond(in)">
                                      <p:cBhvr>
                                        <p:cTn id="13" dur="2000"/>
                                        <p:tgtEl>
                                          <p:spTgt spid="1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229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Leadership Styles</a:t>
            </a:r>
            <a:endParaRPr lang="en-US" dirty="0"/>
          </a:p>
        </p:txBody>
      </p:sp>
      <p:sp>
        <p:nvSpPr>
          <p:cNvPr id="3" name="Content Placeholder 2"/>
          <p:cNvSpPr>
            <a:spLocks noGrp="1"/>
          </p:cNvSpPr>
          <p:nvPr>
            <p:ph idx="1"/>
          </p:nvPr>
        </p:nvSpPr>
        <p:spPr/>
        <p:txBody>
          <a:bodyPr/>
          <a:lstStyle/>
          <a:p>
            <a:pPr eaLnBrk="1" hangingPunct="1">
              <a:defRPr/>
            </a:pPr>
            <a:r>
              <a:rPr lang="en-US" sz="3200" b="1" dirty="0" smtClean="0">
                <a:solidFill>
                  <a:schemeClr val="accent6"/>
                </a:solidFill>
                <a:effectLst>
                  <a:outerShdw blurRad="38100" dist="38100" dir="2700000" algn="tl">
                    <a:srgbClr val="000000">
                      <a:alpha val="43137"/>
                    </a:srgbClr>
                  </a:outerShdw>
                </a:effectLst>
              </a:rPr>
              <a:t>Democratic : </a:t>
            </a:r>
            <a:r>
              <a:rPr lang="en-US" sz="2400" b="1" i="1" dirty="0" smtClean="0"/>
              <a:t>makes decisions by consulting his team, while still maintaining control of the group</a:t>
            </a:r>
            <a:r>
              <a:rPr lang="en-US" sz="2400" i="1" dirty="0" smtClean="0"/>
              <a:t> </a:t>
            </a:r>
            <a:endParaRPr lang="en-US" sz="2400" b="1" i="1" dirty="0" smtClean="0"/>
          </a:p>
          <a:p>
            <a:pPr eaLnBrk="1" hangingPunct="1">
              <a:defRPr/>
            </a:pPr>
            <a:endParaRPr lang="en-US" dirty="0"/>
          </a:p>
        </p:txBody>
      </p:sp>
      <p:pic>
        <p:nvPicPr>
          <p:cNvPr id="26628" name="Picture 2" descr="Leadership Style - Participative">
            <a:hlinkClick r:id="rId3" tooltip="&quot;Leadership Style - Participative by Donald Clark, on Flickr&quo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48000"/>
            <a:ext cx="35687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2"/>
          <p:cNvSpPr>
            <a:spLocks noChangeArrowheads="1"/>
          </p:cNvSpPr>
          <p:nvPr/>
        </p:nvSpPr>
        <p:spPr bwMode="auto">
          <a:xfrm>
            <a:off x="5410200" y="2619375"/>
            <a:ext cx="3200400" cy="32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600" b="1">
                <a:latin typeface="Helvetica" panose="020B0604020202020204" pitchFamily="34" charset="0"/>
                <a:cs typeface="Times New Roman" panose="02020603050405020304" pitchFamily="18" charset="0"/>
              </a:rPr>
              <a:t>This style involves the leader including one or more employees in the decision making process </a:t>
            </a:r>
          </a:p>
          <a:p>
            <a:pPr eaLnBrk="1" hangingPunct="1">
              <a:spcBef>
                <a:spcPct val="0"/>
              </a:spcBef>
              <a:buClrTx/>
              <a:buSzTx/>
              <a:buFontTx/>
              <a:buNone/>
            </a:pPr>
            <a:r>
              <a:rPr lang="en-US" altLang="en-US" sz="1600" b="1">
                <a:latin typeface="Helvetica" panose="020B0604020202020204" pitchFamily="34" charset="0"/>
                <a:cs typeface="Times New Roman" panose="02020603050405020304" pitchFamily="18" charset="0"/>
              </a:rPr>
              <a:t>(determining what to do and how to do it).</a:t>
            </a:r>
          </a:p>
          <a:p>
            <a:pPr eaLnBrk="1" hangingPunct="1">
              <a:spcBef>
                <a:spcPct val="0"/>
              </a:spcBef>
              <a:buClrTx/>
              <a:buSzTx/>
              <a:buFontTx/>
              <a:buNone/>
            </a:pPr>
            <a:r>
              <a:rPr lang="en-US" altLang="en-US" sz="1600" b="1">
                <a:latin typeface="Helvetica" panose="020B0604020202020204" pitchFamily="34" charset="0"/>
                <a:cs typeface="Times New Roman" panose="02020603050405020304" pitchFamily="18" charset="0"/>
              </a:rPr>
              <a:t> However, the leader maintains the final decision making authority. </a:t>
            </a:r>
          </a:p>
          <a:p>
            <a:pPr eaLnBrk="1" hangingPunct="1">
              <a:spcBef>
                <a:spcPct val="0"/>
              </a:spcBef>
              <a:buClrTx/>
              <a:buSzTx/>
              <a:buFontTx/>
              <a:buNone/>
            </a:pPr>
            <a:r>
              <a:rPr lang="en-US" altLang="en-US" sz="1600" b="1">
                <a:latin typeface="Helvetica" panose="020B0604020202020204" pitchFamily="34" charset="0"/>
                <a:cs typeface="Times New Roman" panose="02020603050405020304" pitchFamily="18" charset="0"/>
              </a:rPr>
              <a:t>Using this style is not a sign of weakness, rather it is a sign of strength that your employees will respect. </a:t>
            </a:r>
            <a:endParaRPr lang="en-US" altLang="en-US" sz="1600" b="1">
              <a:latin typeface="Helvetica" panose="020B0604020202020204" pitchFamily="34" charset="0"/>
            </a:endParaRPr>
          </a:p>
        </p:txBody>
      </p:sp>
      <p:sp>
        <p:nvSpPr>
          <p:cNvPr id="26630" name="TextBox 5"/>
          <p:cNvSpPr txBox="1">
            <a:spLocks noChangeArrowheads="1"/>
          </p:cNvSpPr>
          <p:nvPr/>
        </p:nvSpPr>
        <p:spPr bwMode="auto">
          <a:xfrm>
            <a:off x="762000" y="5867400"/>
            <a:ext cx="388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1800" b="1">
                <a:latin typeface="Arial" panose="020B0604020202020204" pitchFamily="34" charset="0"/>
              </a:rPr>
              <a:t>Let's work together to solve this. . .</a:t>
            </a:r>
            <a:r>
              <a:rPr lang="en-US" altLang="en-US" sz="1800">
                <a:latin typeface="Arial" panose="020B0604020202020204" pitchFamily="34" charset="0"/>
              </a:rPr>
              <a:t> </a:t>
            </a:r>
          </a:p>
        </p:txBody>
      </p:sp>
      <p:sp>
        <p:nvSpPr>
          <p:cNvPr id="2663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03043AF-A33A-460C-80B7-24B73403D5CE}" type="slidenum">
              <a:rPr lang="en-US" altLang="en-US" sz="1200">
                <a:solidFill>
                  <a:srgbClr val="BCBCBC"/>
                </a:solidFill>
              </a:rPr>
              <a:pPr>
                <a:spcBef>
                  <a:spcPct val="0"/>
                </a:spcBef>
                <a:buClrTx/>
                <a:buSzTx/>
                <a:buFontTx/>
                <a:buNone/>
              </a:pPr>
              <a:t>12</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3317"/>
                                        </p:tgtEl>
                                        <p:attrNameLst>
                                          <p:attrName>style.visibility</p:attrName>
                                        </p:attrNameLst>
                                      </p:cBhvr>
                                      <p:to>
                                        <p:strVal val="visible"/>
                                      </p:to>
                                    </p:set>
                                    <p:animEffect transition="in" filter="circle(in)">
                                      <p:cBhvr>
                                        <p:cTn id="13"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33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pPr>
              <a:defRPr/>
            </a:pPr>
            <a:r>
              <a:rPr lang="en-US" dirty="0" smtClean="0"/>
              <a:t>What leadership style              works best?</a:t>
            </a:r>
            <a:endParaRPr lang="en-US" dirty="0"/>
          </a:p>
        </p:txBody>
      </p:sp>
      <p:sp>
        <p:nvSpPr>
          <p:cNvPr id="14339" name="Content Placeholder 2"/>
          <p:cNvSpPr>
            <a:spLocks noGrp="1"/>
          </p:cNvSpPr>
          <p:nvPr>
            <p:ph idx="1"/>
          </p:nvPr>
        </p:nvSpPr>
        <p:spPr>
          <a:xfrm>
            <a:off x="457200" y="1447800"/>
            <a:ext cx="8229600" cy="5257800"/>
          </a:xfrm>
        </p:spPr>
        <p:txBody>
          <a:bodyPr/>
          <a:lstStyle/>
          <a:p>
            <a:r>
              <a:rPr lang="en-US" altLang="en-US" sz="2000" smtClean="0"/>
              <a:t>The answer is all of them. Leaders function best when they are  able to flow from one style to the next depending on the skills sets of the follower and the forces impacting on the situation.</a:t>
            </a:r>
          </a:p>
          <a:p>
            <a:pPr>
              <a:buFont typeface="Wingdings 2" panose="05020102010507070707" pitchFamily="18" charset="2"/>
              <a:buNone/>
            </a:pPr>
            <a:r>
              <a:rPr lang="en-US" altLang="en-US" sz="2000" smtClean="0"/>
              <a:t>                               </a:t>
            </a:r>
          </a:p>
        </p:txBody>
      </p:sp>
      <p:pic>
        <p:nvPicPr>
          <p:cNvPr id="14340" name="Picture 3" descr="Leadership Style and impacting forc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2514600"/>
            <a:ext cx="47625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D5A3B49-1B25-45D4-A99E-E229C1679E32}" type="slidenum">
              <a:rPr lang="en-US" altLang="en-US" sz="1200">
                <a:solidFill>
                  <a:srgbClr val="BCBCBC"/>
                </a:solidFill>
              </a:rPr>
              <a:pPr>
                <a:spcBef>
                  <a:spcPct val="0"/>
                </a:spcBef>
                <a:buClrTx/>
                <a:buSzTx/>
                <a:buFontTx/>
                <a:buNone/>
              </a:pPr>
              <a:t>13</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4339">
                                            <p:txEl>
                                              <p:pRg st="0" end="0"/>
                                            </p:txEl>
                                          </p:spTgt>
                                        </p:tgtEl>
                                        <p:attrNameLst>
                                          <p:attrName>ppt_x</p:attrName>
                                        </p:attrNameLst>
                                      </p:cBhvr>
                                    </p:anim>
                                    <p:anim from="0" to="-1.0" calcmode="lin" valueType="num">
                                      <p:cBhvr>
                                        <p:cTn id="8" dur="200" decel="50000" autoRev="1" fill="hold">
                                          <p:stCondLst>
                                            <p:cond delay="600"/>
                                          </p:stCondLst>
                                        </p:cTn>
                                        <p:tgtEl>
                                          <p:spTgt spid="14339">
                                            <p:txEl>
                                              <p:pRg st="0" end="0"/>
                                            </p:txEl>
                                          </p:spTgt>
                                        </p:tgtEl>
                                        <p:attrNameLst>
                                          <p:attrName>xshear</p:attrName>
                                        </p:attrNameLst>
                                      </p:cBhvr>
                                    </p:anim>
                                    <p:animScale>
                                      <p:cBhvr>
                                        <p:cTn id="9" dur="200" decel="100000" autoRev="1" fill="hold">
                                          <p:stCondLst>
                                            <p:cond delay="600"/>
                                          </p:stCondLst>
                                        </p:cTn>
                                        <p:tgtEl>
                                          <p:spTgt spid="14339">
                                            <p:txEl>
                                              <p:pRg st="0" end="0"/>
                                            </p:txEl>
                                          </p:spTgt>
                                        </p:tgtEl>
                                      </p:cBhvr>
                                      <p:from x="100000" y="100000"/>
                                      <p:to x="80000" y="100000"/>
                                    </p:animScale>
                                    <p:anim by="(#ppt_h/3+#ppt_w*0.1)" calcmode="lin" valueType="num">
                                      <p:cBhvr additive="sum">
                                        <p:cTn id="10" dur="200" decel="100000" autoRev="1" fill="hold">
                                          <p:stCondLst>
                                            <p:cond delay="600"/>
                                          </p:stCondLst>
                                        </p:cTn>
                                        <p:tgtEl>
                                          <p:spTgt spid="14339">
                                            <p:txEl>
                                              <p:pRg st="0" end="0"/>
                                            </p:txEl>
                                          </p:spTgt>
                                        </p:tgtEl>
                                        <p:attrNameLst>
                                          <p:attrName>ppt_x</p:attrName>
                                        </p:attrNameLst>
                                      </p:cBhvr>
                                    </p:anim>
                                  </p:childTnLst>
                                </p:cTn>
                              </p:par>
                              <p:par>
                                <p:cTn id="11" presetID="29" presetClass="entr" presetSubtype="0" fill="hold" nodeType="withEffect">
                                  <p:stCondLst>
                                    <p:cond delay="0"/>
                                  </p:stCondLst>
                                  <p:childTnLst>
                                    <p:set>
                                      <p:cBhvr>
                                        <p:cTn id="12" dur="1" fill="hold">
                                          <p:stCondLst>
                                            <p:cond delay="0"/>
                                          </p:stCondLst>
                                        </p:cTn>
                                        <p:tgtEl>
                                          <p:spTgt spid="14340"/>
                                        </p:tgtEl>
                                        <p:attrNameLst>
                                          <p:attrName>style.visibility</p:attrName>
                                        </p:attrNameLst>
                                      </p:cBhvr>
                                      <p:to>
                                        <p:strVal val="visible"/>
                                      </p:to>
                                    </p:set>
                                    <p:anim calcmode="lin" valueType="num">
                                      <p:cBhvr>
                                        <p:cTn id="13" dur="1000" fill="hold"/>
                                        <p:tgtEl>
                                          <p:spTgt spid="14340"/>
                                        </p:tgtEl>
                                        <p:attrNameLst>
                                          <p:attrName>ppt_x</p:attrName>
                                        </p:attrNameLst>
                                      </p:cBhvr>
                                      <p:tavLst>
                                        <p:tav tm="0">
                                          <p:val>
                                            <p:strVal val="#ppt_x-.2"/>
                                          </p:val>
                                        </p:tav>
                                        <p:tav tm="100000">
                                          <p:val>
                                            <p:strVal val="#ppt_x"/>
                                          </p:val>
                                        </p:tav>
                                      </p:tavLst>
                                    </p:anim>
                                    <p:anim calcmode="lin" valueType="num">
                                      <p:cBhvr>
                                        <p:cTn id="14" dur="1000" fill="hold"/>
                                        <p:tgtEl>
                                          <p:spTgt spid="1434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3200" dirty="0" smtClean="0"/>
              <a:t>Contemporary Issues of Leadership</a:t>
            </a:r>
            <a:br>
              <a:rPr lang="en-US" sz="3200" dirty="0" smtClean="0"/>
            </a:br>
            <a:r>
              <a:rPr lang="en-US" sz="3200" dirty="0" smtClean="0">
                <a:solidFill>
                  <a:schemeClr val="tx1"/>
                </a:solidFill>
              </a:rPr>
              <a:t>Effectiveness</a:t>
            </a:r>
            <a:endParaRPr lang="en-US" sz="3200" dirty="0"/>
          </a:p>
        </p:txBody>
      </p:sp>
      <p:sp>
        <p:nvSpPr>
          <p:cNvPr id="3" name="Content Placeholder 2"/>
          <p:cNvSpPr>
            <a:spLocks noGrp="1"/>
          </p:cNvSpPr>
          <p:nvPr>
            <p:ph idx="1"/>
          </p:nvPr>
        </p:nvSpPr>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sz="2400" b="1" spc="300" dirty="0" smtClean="0">
                <a:effectLst>
                  <a:outerShdw blurRad="38100" dist="38100" dir="2700000" algn="tl">
                    <a:srgbClr val="000000">
                      <a:alpha val="43137"/>
                    </a:srgbClr>
                  </a:outerShdw>
                </a:effectLst>
              </a:rPr>
              <a:t>Emotional Intelligence:</a:t>
            </a:r>
            <a:r>
              <a:rPr lang="en-US" b="1" spc="300" dirty="0" smtClean="0">
                <a:effectLst>
                  <a:outerShdw blurRad="38100" dist="38100" dir="2700000" algn="tl">
                    <a:srgbClr val="000000">
                      <a:alpha val="43137"/>
                    </a:srgbClr>
                  </a:outerShdw>
                </a:effectLst>
              </a:rPr>
              <a:t> </a:t>
            </a:r>
            <a:r>
              <a:rPr lang="en-US" sz="2400" b="1" i="1" spc="300" dirty="0" smtClean="0">
                <a:effectLst>
                  <a:outerShdw blurRad="38100" dist="38100" dir="2700000" algn="tl">
                    <a:srgbClr val="000000">
                      <a:alpha val="43137"/>
                    </a:srgbClr>
                  </a:outerShdw>
                </a:effectLst>
              </a:rPr>
              <a:t>Daniel </a:t>
            </a:r>
            <a:r>
              <a:rPr lang="en-US" sz="2400" b="1" i="1" spc="300" dirty="0" err="1" smtClean="0">
                <a:effectLst>
                  <a:outerShdw blurRad="38100" dist="38100" dir="2700000" algn="tl">
                    <a:srgbClr val="000000">
                      <a:alpha val="43137"/>
                    </a:srgbClr>
                  </a:outerShdw>
                </a:effectLst>
              </a:rPr>
              <a:t>Goleman</a:t>
            </a:r>
            <a:endParaRPr lang="en-US" sz="2400" b="1" i="1" spc="300" dirty="0" smtClean="0">
              <a:effectLst>
                <a:outerShdw blurRad="38100" dist="38100" dir="2700000" algn="tl">
                  <a:srgbClr val="000000">
                    <a:alpha val="43137"/>
                  </a:srgbClr>
                </a:outerShdw>
              </a:effectLst>
            </a:endParaRPr>
          </a:p>
          <a:p>
            <a:pPr marL="868680" lvl="1" indent="-283464" eaLnBrk="1" fontAlgn="auto" hangingPunct="1">
              <a:lnSpc>
                <a:spcPct val="80000"/>
              </a:lnSpc>
              <a:spcAft>
                <a:spcPts val="0"/>
              </a:spcAft>
              <a:buFontTx/>
              <a:buChar char="•"/>
              <a:defRPr/>
            </a:pPr>
            <a:r>
              <a:rPr lang="en-US" sz="2800" b="1" dirty="0" smtClean="0">
                <a:solidFill>
                  <a:schemeClr val="accent1"/>
                </a:solidFill>
                <a:effectLst>
                  <a:outerShdw blurRad="38100" dist="38100" dir="2700000" algn="tl">
                    <a:srgbClr val="000000">
                      <a:alpha val="43137"/>
                    </a:srgbClr>
                  </a:outerShdw>
                </a:effectLst>
              </a:rPr>
              <a:t>Five Key Components</a:t>
            </a:r>
          </a:p>
          <a:p>
            <a:pPr marL="1133856" lvl="2" eaLnBrk="1" fontAlgn="auto" hangingPunct="1">
              <a:lnSpc>
                <a:spcPct val="80000"/>
              </a:lnSpc>
              <a:spcAft>
                <a:spcPts val="0"/>
              </a:spcAft>
              <a:buFont typeface="Wingdings" panose="05000000000000000000" pitchFamily="2" charset="2"/>
              <a:buChar char="§"/>
              <a:defRPr/>
            </a:pPr>
            <a:r>
              <a:rPr lang="en-US" sz="2000" spc="300" dirty="0" smtClean="0"/>
              <a:t>Self-awareness</a:t>
            </a:r>
          </a:p>
          <a:p>
            <a:pPr marL="1133856" lvl="2" eaLnBrk="1" fontAlgn="auto" hangingPunct="1">
              <a:lnSpc>
                <a:spcPct val="80000"/>
              </a:lnSpc>
              <a:spcAft>
                <a:spcPts val="0"/>
              </a:spcAft>
              <a:buFont typeface="Wingdings" panose="05000000000000000000" pitchFamily="2" charset="2"/>
              <a:buChar char="§"/>
              <a:defRPr/>
            </a:pPr>
            <a:r>
              <a:rPr lang="en-US" sz="2000" spc="300" dirty="0" smtClean="0"/>
              <a:t>Self-management</a:t>
            </a:r>
          </a:p>
          <a:p>
            <a:pPr marL="1133856" lvl="2" eaLnBrk="1" fontAlgn="auto" hangingPunct="1">
              <a:lnSpc>
                <a:spcPct val="80000"/>
              </a:lnSpc>
              <a:spcAft>
                <a:spcPts val="0"/>
              </a:spcAft>
              <a:buFont typeface="Wingdings" panose="05000000000000000000" pitchFamily="2" charset="2"/>
              <a:buChar char="§"/>
              <a:defRPr/>
            </a:pPr>
            <a:r>
              <a:rPr lang="en-US" sz="2000" spc="300" dirty="0" smtClean="0"/>
              <a:t>Self-motivation</a:t>
            </a:r>
          </a:p>
          <a:p>
            <a:pPr marL="1133856" lvl="2" eaLnBrk="1" fontAlgn="auto" hangingPunct="1">
              <a:lnSpc>
                <a:spcPct val="80000"/>
              </a:lnSpc>
              <a:spcAft>
                <a:spcPts val="0"/>
              </a:spcAft>
              <a:buFont typeface="Wingdings" panose="05000000000000000000" pitchFamily="2" charset="2"/>
              <a:buChar char="§"/>
              <a:defRPr/>
            </a:pPr>
            <a:r>
              <a:rPr lang="en-US" sz="2000" spc="300" dirty="0" smtClean="0"/>
              <a:t>Empathy</a:t>
            </a:r>
          </a:p>
          <a:p>
            <a:pPr marL="1133856" lvl="2" eaLnBrk="1" fontAlgn="auto" hangingPunct="1">
              <a:lnSpc>
                <a:spcPct val="80000"/>
              </a:lnSpc>
              <a:spcAft>
                <a:spcPts val="0"/>
              </a:spcAft>
              <a:buFont typeface="Wingdings" panose="05000000000000000000" pitchFamily="2" charset="2"/>
              <a:buChar char="§"/>
              <a:defRPr/>
            </a:pPr>
            <a:r>
              <a:rPr lang="en-US" sz="2000" spc="300" dirty="0" smtClean="0"/>
              <a:t>Social Skills</a:t>
            </a:r>
          </a:p>
          <a:p>
            <a:pPr marL="1133856" lvl="2" eaLnBrk="1" fontAlgn="auto" hangingPunct="1">
              <a:lnSpc>
                <a:spcPct val="80000"/>
              </a:lnSpc>
              <a:spcAft>
                <a:spcPts val="0"/>
              </a:spcAft>
              <a:buFont typeface="Wingdings" panose="05000000000000000000" pitchFamily="2" charset="2"/>
              <a:buChar char="§"/>
              <a:defRPr/>
            </a:pPr>
            <a:endParaRPr lang="en-US" sz="1600" spc="300" dirty="0" smtClean="0"/>
          </a:p>
          <a:p>
            <a:pPr marL="548640" indent="-411480" eaLnBrk="1" fontAlgn="auto" hangingPunct="1">
              <a:lnSpc>
                <a:spcPct val="80000"/>
              </a:lnSpc>
              <a:spcAft>
                <a:spcPts val="0"/>
              </a:spcAft>
              <a:buClr>
                <a:schemeClr val="tx1">
                  <a:shade val="95000"/>
                </a:schemeClr>
              </a:buClr>
              <a:buSzPct val="80000"/>
              <a:buFont typeface="Wingdings" pitchFamily="2" charset="2"/>
              <a:buChar char="q"/>
              <a:defRPr/>
            </a:pPr>
            <a:r>
              <a:rPr lang="en-US" sz="2400" b="1" spc="300" dirty="0" smtClean="0">
                <a:effectLst>
                  <a:outerShdw blurRad="38100" dist="38100" dir="2700000" algn="tl">
                    <a:srgbClr val="000000">
                      <a:alpha val="43137"/>
                    </a:srgbClr>
                  </a:outerShdw>
                </a:effectLst>
              </a:rPr>
              <a:t>Ethical Leadership: </a:t>
            </a:r>
            <a:r>
              <a:rPr lang="en-US" sz="2400" b="1" i="1" spc="300" dirty="0" smtClean="0">
                <a:effectLst>
                  <a:outerShdw blurRad="38100" dist="38100" dir="2700000" algn="tl">
                    <a:srgbClr val="000000">
                      <a:alpha val="43137"/>
                    </a:srgbClr>
                  </a:outerShdw>
                </a:effectLst>
              </a:rPr>
              <a:t>John Maxwell</a:t>
            </a:r>
          </a:p>
          <a:p>
            <a:pPr marL="868680" lvl="1" indent="-283464" eaLnBrk="1" fontAlgn="auto" hangingPunct="1">
              <a:lnSpc>
                <a:spcPct val="80000"/>
              </a:lnSpc>
              <a:spcAft>
                <a:spcPts val="0"/>
              </a:spcAft>
              <a:buFontTx/>
              <a:buChar char="•"/>
              <a:defRPr/>
            </a:pPr>
            <a:r>
              <a:rPr lang="en-US" dirty="0" smtClean="0"/>
              <a:t>Leadership is not value-free</a:t>
            </a:r>
          </a:p>
          <a:p>
            <a:pPr marL="868680" lvl="1" indent="-283464" eaLnBrk="1" fontAlgn="auto" hangingPunct="1">
              <a:lnSpc>
                <a:spcPct val="80000"/>
              </a:lnSpc>
              <a:spcAft>
                <a:spcPts val="0"/>
              </a:spcAft>
              <a:buFontTx/>
              <a:buChar char="•"/>
              <a:defRPr/>
            </a:pPr>
            <a:r>
              <a:rPr lang="en-US" dirty="0" smtClean="0"/>
              <a:t>More focus on how leaders achieve their goals</a:t>
            </a:r>
          </a:p>
          <a:p>
            <a:pPr marL="868680" lvl="1" indent="-283464" eaLnBrk="1" fontAlgn="auto" hangingPunct="1">
              <a:lnSpc>
                <a:spcPct val="80000"/>
              </a:lnSpc>
              <a:spcAft>
                <a:spcPts val="0"/>
              </a:spcAft>
              <a:buFontTx/>
              <a:buChar char="•"/>
              <a:defRPr/>
            </a:pPr>
            <a:endParaRPr lang="en-US" sz="2000" dirty="0" smtClean="0"/>
          </a:p>
          <a:p>
            <a:pPr marL="548640" indent="-411480" eaLnBrk="1" fontAlgn="auto" hangingPunct="1">
              <a:lnSpc>
                <a:spcPct val="80000"/>
              </a:lnSpc>
              <a:spcAft>
                <a:spcPts val="0"/>
              </a:spcAft>
              <a:buClr>
                <a:schemeClr val="tx1">
                  <a:shade val="95000"/>
                </a:schemeClr>
              </a:buClr>
              <a:buSzPct val="80000"/>
              <a:buFont typeface="Wingdings" pitchFamily="2" charset="2"/>
              <a:buChar char="q"/>
              <a:defRPr/>
            </a:pPr>
            <a:r>
              <a:rPr lang="en-US" sz="2400" b="1" spc="300" dirty="0" smtClean="0">
                <a:effectLst>
                  <a:outerShdw blurRad="38100" dist="38100" dir="2700000" algn="tl">
                    <a:srgbClr val="000000">
                      <a:alpha val="43137"/>
                    </a:srgbClr>
                  </a:outerShdw>
                </a:effectLst>
              </a:rPr>
              <a:t>Cross-Cultural Leadership: Bill Gates</a:t>
            </a:r>
          </a:p>
          <a:p>
            <a:pPr marL="868680" lvl="1" indent="-283464" eaLnBrk="1" fontAlgn="auto" hangingPunct="1">
              <a:lnSpc>
                <a:spcPct val="80000"/>
              </a:lnSpc>
              <a:spcAft>
                <a:spcPts val="0"/>
              </a:spcAft>
              <a:buFontTx/>
              <a:buChar char="•"/>
              <a:defRPr/>
            </a:pPr>
            <a:r>
              <a:rPr lang="en-US" dirty="0" smtClean="0"/>
              <a:t>The world is getting smaller</a:t>
            </a:r>
          </a:p>
          <a:p>
            <a:pPr marL="868680" lvl="1" indent="-283464" eaLnBrk="1" fontAlgn="auto" hangingPunct="1">
              <a:lnSpc>
                <a:spcPct val="80000"/>
              </a:lnSpc>
              <a:spcAft>
                <a:spcPts val="0"/>
              </a:spcAft>
              <a:buFontTx/>
              <a:buChar char="•"/>
              <a:defRPr/>
            </a:pPr>
            <a:r>
              <a:rPr lang="en-US" dirty="0" smtClean="0"/>
              <a:t>Leaders must adapt their style to different cultures</a:t>
            </a:r>
          </a:p>
          <a:p>
            <a:pPr marL="548640" indent="-411480" eaLnBrk="1" fontAlgn="auto" hangingPunct="1">
              <a:spcAft>
                <a:spcPts val="0"/>
              </a:spcAft>
              <a:buClr>
                <a:schemeClr val="tx1">
                  <a:shade val="95000"/>
                </a:schemeClr>
              </a:buClr>
              <a:buFont typeface="Wingdings 2"/>
              <a:buChar char=""/>
              <a:defRPr/>
            </a:pPr>
            <a:endParaRPr lang="en-US" dirty="0"/>
          </a:p>
        </p:txBody>
      </p:sp>
      <p:sp>
        <p:nvSpPr>
          <p:cNvPr id="307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65F306C-3919-49A2-AE8A-135E91B31E90}" type="slidenum">
              <a:rPr lang="en-US" altLang="en-US" sz="1200">
                <a:solidFill>
                  <a:srgbClr val="BCBCBC"/>
                </a:solidFill>
              </a:rPr>
              <a:pPr>
                <a:spcBef>
                  <a:spcPct val="0"/>
                </a:spcBef>
                <a:buClrTx/>
                <a:buSzTx/>
                <a:buFontTx/>
                <a:buNone/>
              </a:pPr>
              <a:t>14</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z="3600" dirty="0" smtClean="0"/>
              <a:t>The Two Most Important Keys to </a:t>
            </a:r>
            <a:br>
              <a:rPr lang="en-US" sz="3600" dirty="0" smtClean="0"/>
            </a:br>
            <a:r>
              <a:rPr lang="en-US" sz="3600" dirty="0" smtClean="0"/>
              <a:t>Effective Leadership</a:t>
            </a:r>
            <a:endParaRPr lang="en-US" sz="3600" dirty="0"/>
          </a:p>
        </p:txBody>
      </p:sp>
      <p:sp>
        <p:nvSpPr>
          <p:cNvPr id="3" name="Content Placeholder 2"/>
          <p:cNvSpPr>
            <a:spLocks noGrp="1"/>
          </p:cNvSpPr>
          <p:nvPr>
            <p:ph idx="1"/>
          </p:nvPr>
        </p:nvSpPr>
        <p:spPr/>
        <p:txBody>
          <a:bodyPr/>
          <a:lstStyle/>
          <a:p>
            <a:pPr eaLnBrk="1" hangingPunct="1"/>
            <a:endParaRPr lang="en-US" altLang="en-US" b="1" smtClean="0"/>
          </a:p>
          <a:p>
            <a:pPr eaLnBrk="1" hangingPunct="1"/>
            <a:endParaRPr lang="en-US" altLang="en-US" b="1" smtClean="0"/>
          </a:p>
          <a:p>
            <a:pPr eaLnBrk="1" hangingPunct="1"/>
            <a:r>
              <a:rPr lang="en-US" altLang="en-US" sz="3200" b="1" smtClean="0"/>
              <a:t>Cultivating Trust and Confidence </a:t>
            </a:r>
          </a:p>
          <a:p>
            <a:pPr eaLnBrk="1" hangingPunct="1">
              <a:buFontTx/>
              <a:buNone/>
            </a:pPr>
            <a:endParaRPr lang="en-US" altLang="en-US" sz="3200" b="1" smtClean="0"/>
          </a:p>
          <a:p>
            <a:pPr eaLnBrk="1" hangingPunct="1"/>
            <a:r>
              <a:rPr lang="en-US" altLang="en-US" sz="3200" b="1" smtClean="0"/>
              <a:t>Fostering Effective Communication </a:t>
            </a:r>
          </a:p>
          <a:p>
            <a:pPr eaLnBrk="1" hangingPunct="1"/>
            <a:endParaRPr lang="en-US" altLang="en-US" sz="3200" smtClean="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EBB85EC3-474F-4001-B9E3-1EEBFDBAD02F}" type="slidenum">
              <a:rPr lang="en-US" altLang="en-US" sz="1200">
                <a:solidFill>
                  <a:srgbClr val="BCBCBC"/>
                </a:solidFill>
              </a:rPr>
              <a:pPr>
                <a:spcBef>
                  <a:spcPct val="0"/>
                </a:spcBef>
                <a:buClrTx/>
                <a:buSzTx/>
                <a:buFontTx/>
                <a:buNone/>
              </a:pPr>
              <a:t>15</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par>
                          <p:cTn id="8" fill="hold" nodeType="afterGroup">
                            <p:stCondLst>
                              <p:cond delay="2000"/>
                            </p:stCondLst>
                            <p:childTnLst>
                              <p:par>
                                <p:cTn id="9" presetID="8" presetClass="entr" presetSubtype="16"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diamond(in)">
                                      <p:cBhvr>
                                        <p:cTn id="1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3600" dirty="0" smtClean="0"/>
              <a:t>Trust, Teams &amp; Leadership</a:t>
            </a:r>
            <a:br>
              <a:rPr lang="en-US" sz="3600" dirty="0" smtClean="0"/>
            </a:br>
            <a:r>
              <a:rPr lang="en-US" sz="3600" dirty="0" smtClean="0"/>
              <a:t>What is trust?</a:t>
            </a:r>
            <a:endParaRPr lang="en-US" sz="3600" dirty="0"/>
          </a:p>
        </p:txBody>
      </p:sp>
      <p:sp>
        <p:nvSpPr>
          <p:cNvPr id="3" name="Content Placeholder 2"/>
          <p:cNvSpPr>
            <a:spLocks noGrp="1"/>
          </p:cNvSpPr>
          <p:nvPr>
            <p:ph idx="1"/>
          </p:nvPr>
        </p:nvSpPr>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r>
              <a:rPr lang="en-US" sz="3200" b="1" spc="600" dirty="0" smtClean="0">
                <a:solidFill>
                  <a:schemeClr val="accent1"/>
                </a:solidFill>
                <a:effectLst>
                  <a:outerShdw blurRad="38100" dist="38100" dir="2700000" algn="tl">
                    <a:srgbClr val="000000">
                      <a:alpha val="43137"/>
                    </a:srgbClr>
                  </a:outerShdw>
                </a:effectLst>
              </a:rPr>
              <a:t>Trust: </a:t>
            </a:r>
            <a:r>
              <a:rPr lang="en-US" dirty="0" smtClean="0"/>
              <a:t>is the positive expectation that another  </a:t>
            </a:r>
            <a:r>
              <a:rPr lang="en-US" i="1" u="sng" dirty="0" smtClean="0"/>
              <a:t>will not  </a:t>
            </a:r>
            <a:r>
              <a:rPr lang="en-US" dirty="0" smtClean="0"/>
              <a:t>through words, actions or decisions, act opportunistically.</a:t>
            </a:r>
          </a:p>
          <a:p>
            <a:pPr marL="1133856" lvl="2" eaLnBrk="1" fontAlgn="auto" hangingPunct="1">
              <a:spcAft>
                <a:spcPts val="0"/>
              </a:spcAft>
              <a:buFont typeface="Wingdings"/>
              <a:buChar char=""/>
              <a:defRPr/>
            </a:pPr>
            <a:r>
              <a:rPr lang="en-US" sz="2000" b="1" spc="300" dirty="0" smtClean="0"/>
              <a:t>Builds and accumulates in stages</a:t>
            </a:r>
          </a:p>
          <a:p>
            <a:pPr marL="1133856" lvl="2" eaLnBrk="1" fontAlgn="auto" hangingPunct="1">
              <a:spcAft>
                <a:spcPts val="0"/>
              </a:spcAft>
              <a:buFont typeface="Wingdings"/>
              <a:buChar char=""/>
              <a:defRPr/>
            </a:pPr>
            <a:r>
              <a:rPr lang="en-US" sz="2000" b="1" spc="300" dirty="0" smtClean="0"/>
              <a:t>Requires vulnerability</a:t>
            </a:r>
          </a:p>
          <a:p>
            <a:pPr marL="1133856" lvl="2" eaLnBrk="1" fontAlgn="auto" hangingPunct="1">
              <a:spcAft>
                <a:spcPts val="0"/>
              </a:spcAft>
              <a:buFont typeface="Wingdings"/>
              <a:buChar char=""/>
              <a:defRPr/>
            </a:pPr>
            <a:r>
              <a:rPr lang="en-US" sz="2000" b="1" spc="300" dirty="0" smtClean="0"/>
              <a:t>Takes time to form</a:t>
            </a:r>
          </a:p>
          <a:p>
            <a:pPr marL="868680" lvl="1" indent="-283464" eaLnBrk="1" fontAlgn="auto" hangingPunct="1">
              <a:spcAft>
                <a:spcPts val="0"/>
              </a:spcAft>
              <a:buFontTx/>
              <a:buNone/>
              <a:defRPr/>
            </a:pPr>
            <a:endParaRPr lang="en-US" sz="2000" u="sng" dirty="0" smtClean="0"/>
          </a:p>
          <a:p>
            <a:pPr marL="868680" lvl="1" indent="-283464" eaLnBrk="1" fontAlgn="auto" hangingPunct="1">
              <a:spcAft>
                <a:spcPts val="0"/>
              </a:spcAft>
              <a:buFontTx/>
              <a:buNone/>
              <a:defRPr/>
            </a:pPr>
            <a:r>
              <a:rPr lang="en-US" sz="2800" b="1" u="sng" spc="600" dirty="0" smtClean="0">
                <a:solidFill>
                  <a:schemeClr val="accent1"/>
                </a:solidFill>
                <a:effectLst>
                  <a:outerShdw blurRad="38100" dist="38100" dir="2700000" algn="tl">
                    <a:srgbClr val="000000">
                      <a:alpha val="43137"/>
                    </a:srgbClr>
                  </a:outerShdw>
                </a:effectLst>
              </a:rPr>
              <a:t>Five key dimensions</a:t>
            </a:r>
          </a:p>
          <a:p>
            <a:pPr marL="1133856" lvl="2" eaLnBrk="1" fontAlgn="auto" hangingPunct="1">
              <a:spcAft>
                <a:spcPts val="0"/>
              </a:spcAft>
              <a:buFont typeface="Wingdings"/>
              <a:buChar char=""/>
              <a:defRPr/>
            </a:pPr>
            <a:r>
              <a:rPr lang="en-US" sz="2000" spc="300" dirty="0" smtClean="0"/>
              <a:t>Integrity</a:t>
            </a:r>
          </a:p>
          <a:p>
            <a:pPr marL="1133856" lvl="2" eaLnBrk="1" fontAlgn="auto" hangingPunct="1">
              <a:spcAft>
                <a:spcPts val="0"/>
              </a:spcAft>
              <a:buFont typeface="Wingdings"/>
              <a:buChar char=""/>
              <a:defRPr/>
            </a:pPr>
            <a:r>
              <a:rPr lang="en-US" sz="2000" spc="300" dirty="0" smtClean="0"/>
              <a:t>Competence</a:t>
            </a:r>
          </a:p>
          <a:p>
            <a:pPr marL="1133856" lvl="2" eaLnBrk="1" fontAlgn="auto" hangingPunct="1">
              <a:spcAft>
                <a:spcPts val="0"/>
              </a:spcAft>
              <a:buFont typeface="Wingdings"/>
              <a:buChar char=""/>
              <a:defRPr/>
            </a:pPr>
            <a:r>
              <a:rPr lang="en-US" sz="2000" spc="300" dirty="0" smtClean="0"/>
              <a:t>Consistency</a:t>
            </a:r>
          </a:p>
          <a:p>
            <a:pPr marL="1133856" lvl="2" eaLnBrk="1" fontAlgn="auto" hangingPunct="1">
              <a:spcAft>
                <a:spcPts val="0"/>
              </a:spcAft>
              <a:buFont typeface="Wingdings"/>
              <a:buChar char=""/>
              <a:defRPr/>
            </a:pPr>
            <a:r>
              <a:rPr lang="en-US" sz="2000" spc="300" dirty="0" smtClean="0"/>
              <a:t>Loyalty</a:t>
            </a:r>
          </a:p>
          <a:p>
            <a:pPr marL="1133856" lvl="2" eaLnBrk="1" fontAlgn="auto" hangingPunct="1">
              <a:spcAft>
                <a:spcPts val="0"/>
              </a:spcAft>
              <a:buFont typeface="Wingdings"/>
              <a:buChar char=""/>
              <a:defRPr/>
            </a:pPr>
            <a:r>
              <a:rPr lang="en-US" sz="2000" spc="300" dirty="0" smtClean="0"/>
              <a:t>Openness</a:t>
            </a:r>
          </a:p>
          <a:p>
            <a:pPr marL="548640" indent="-411480" eaLnBrk="1" fontAlgn="auto" hangingPunct="1">
              <a:spcAft>
                <a:spcPts val="0"/>
              </a:spcAft>
              <a:buClr>
                <a:schemeClr val="tx1">
                  <a:shade val="95000"/>
                </a:schemeClr>
              </a:buClr>
              <a:buFont typeface="Wingdings 2"/>
              <a:buChar char=""/>
              <a:defRPr/>
            </a:pPr>
            <a:endParaRPr lang="en-US" dirty="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D73E6ED-7E01-477D-BDFA-78506662B567}" type="slidenum">
              <a:rPr lang="en-US" altLang="en-US" sz="1200">
                <a:solidFill>
                  <a:srgbClr val="BCBCBC"/>
                </a:solidFill>
              </a:rPr>
              <a:pPr>
                <a:spcBef>
                  <a:spcPct val="0"/>
                </a:spcBef>
                <a:buClrTx/>
                <a:buSzTx/>
                <a:buFontTx/>
                <a:buNone/>
              </a:pPr>
              <a:t>16</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Establishing Trust</a:t>
            </a:r>
            <a:endParaRPr lang="en-US" dirty="0"/>
          </a:p>
        </p:txBody>
      </p:sp>
      <p:sp>
        <p:nvSpPr>
          <p:cNvPr id="3" name="Content Placeholder 2"/>
          <p:cNvSpPr>
            <a:spLocks noGrp="1"/>
          </p:cNvSpPr>
          <p:nvPr>
            <p:ph idx="1"/>
          </p:nvPr>
        </p:nvSpPr>
        <p:spPr/>
        <p:txBody>
          <a:bodyPr>
            <a:normAutofit lnSpcReduction="10000"/>
          </a:bodyPr>
          <a:lstStyle/>
          <a:p>
            <a:pPr marL="548640" indent="-411480" eaLnBrk="1" fontAlgn="auto" hangingPunct="1">
              <a:lnSpc>
                <a:spcPct val="80000"/>
              </a:lnSpc>
              <a:spcAft>
                <a:spcPts val="0"/>
              </a:spcAft>
              <a:buClr>
                <a:schemeClr val="tx1">
                  <a:shade val="95000"/>
                </a:schemeClr>
              </a:buClr>
              <a:buFont typeface="Wingdings 2"/>
              <a:buChar char=""/>
              <a:defRPr/>
            </a:pPr>
            <a:r>
              <a:rPr lang="en-US" b="1" spc="300" dirty="0" smtClean="0">
                <a:effectLst>
                  <a:outerShdw blurRad="38100" dist="38100" dir="2700000" algn="tl">
                    <a:srgbClr val="000000">
                      <a:alpha val="43137"/>
                    </a:srgbClr>
                  </a:outerShdw>
                </a:effectLst>
              </a:rPr>
              <a:t>Know your values.</a:t>
            </a:r>
          </a:p>
          <a:p>
            <a:pPr marL="548640" indent="-411480" eaLnBrk="1" fontAlgn="auto" hangingPunct="1">
              <a:lnSpc>
                <a:spcPct val="80000"/>
              </a:lnSpc>
              <a:spcAft>
                <a:spcPts val="0"/>
              </a:spcAft>
              <a:buClr>
                <a:schemeClr val="tx1">
                  <a:shade val="95000"/>
                </a:schemeClr>
              </a:buClr>
              <a:buFont typeface="Wingdings 2"/>
              <a:buChar char=""/>
              <a:defRPr/>
            </a:pPr>
            <a:r>
              <a:rPr lang="en-US" b="1" spc="300" dirty="0" smtClean="0">
                <a:effectLst>
                  <a:outerShdw blurRad="38100" dist="38100" dir="2700000" algn="tl">
                    <a:srgbClr val="000000">
                      <a:alpha val="43137"/>
                    </a:srgbClr>
                  </a:outerShdw>
                </a:effectLst>
              </a:rPr>
              <a:t>Be trust worthy. </a:t>
            </a:r>
          </a:p>
          <a:p>
            <a:pPr marL="548640" indent="-411480" eaLnBrk="1" fontAlgn="auto" hangingPunct="1">
              <a:lnSpc>
                <a:spcPct val="80000"/>
              </a:lnSpc>
              <a:spcAft>
                <a:spcPts val="0"/>
              </a:spcAft>
              <a:buClr>
                <a:schemeClr val="tx1">
                  <a:shade val="95000"/>
                </a:schemeClr>
              </a:buClr>
              <a:buFontTx/>
              <a:buNone/>
              <a:defRPr/>
            </a:pPr>
            <a:endParaRPr lang="en-US" dirty="0" smtClean="0"/>
          </a:p>
          <a:p>
            <a:pPr marL="548640" indent="-411480" eaLnBrk="1" fontAlgn="auto" hangingPunct="1">
              <a:lnSpc>
                <a:spcPct val="80000"/>
              </a:lnSpc>
              <a:spcAft>
                <a:spcPts val="0"/>
              </a:spcAft>
              <a:buClr>
                <a:schemeClr val="tx1">
                  <a:shade val="95000"/>
                </a:schemeClr>
              </a:buClr>
              <a:buFontTx/>
              <a:buNone/>
              <a:defRPr/>
            </a:pPr>
            <a:r>
              <a:rPr lang="en-US" sz="3200" b="1" i="1" dirty="0" smtClean="0">
                <a:solidFill>
                  <a:schemeClr val="accent4">
                    <a:lumMod val="75000"/>
                  </a:schemeClr>
                </a:solidFill>
                <a:effectLst>
                  <a:outerShdw blurRad="38100" dist="38100" dir="2700000" algn="tl">
                    <a:srgbClr val="000000">
                      <a:alpha val="43137"/>
                    </a:srgbClr>
                  </a:outerShdw>
                </a:effectLst>
              </a:rPr>
              <a:t>Hurley’s Model of Trust</a:t>
            </a:r>
          </a:p>
          <a:p>
            <a:pPr marL="548640" indent="-411480" eaLnBrk="1" fontAlgn="auto" hangingPunct="1">
              <a:lnSpc>
                <a:spcPct val="80000"/>
              </a:lnSpc>
              <a:spcAft>
                <a:spcPts val="0"/>
              </a:spcAft>
              <a:buClr>
                <a:schemeClr val="tx1">
                  <a:shade val="95000"/>
                </a:schemeClr>
              </a:buClr>
              <a:buFontTx/>
              <a:buNone/>
              <a:defRPr/>
            </a:pPr>
            <a:r>
              <a:rPr lang="en-US" sz="1600" dirty="0" smtClean="0"/>
              <a:t> </a:t>
            </a:r>
          </a:p>
          <a:p>
            <a:pPr marL="548640" indent="-411480" eaLnBrk="1" fontAlgn="auto" hangingPunct="1">
              <a:lnSpc>
                <a:spcPct val="80000"/>
              </a:lnSpc>
              <a:spcAft>
                <a:spcPts val="0"/>
              </a:spcAft>
              <a:buClr>
                <a:schemeClr val="tx1">
                  <a:shade val="95000"/>
                </a:schemeClr>
              </a:buClr>
              <a:buFontTx/>
              <a:buNone/>
              <a:defRPr/>
            </a:pPr>
            <a:r>
              <a:rPr lang="en-US" sz="2000" u="sng" spc="300" dirty="0" smtClean="0"/>
              <a:t>How do you build trust?</a:t>
            </a:r>
          </a:p>
          <a:p>
            <a:pPr marL="868680" lvl="1" indent="-283464" eaLnBrk="1" fontAlgn="auto" hangingPunct="1">
              <a:lnSpc>
                <a:spcPct val="80000"/>
              </a:lnSpc>
              <a:spcAft>
                <a:spcPts val="0"/>
              </a:spcAft>
              <a:buFontTx/>
              <a:buChar char="•"/>
              <a:defRPr/>
            </a:pPr>
            <a:r>
              <a:rPr lang="en-US" sz="2000" spc="300" dirty="0" smtClean="0"/>
              <a:t>Practice openness</a:t>
            </a:r>
          </a:p>
          <a:p>
            <a:pPr marL="868680" lvl="1" indent="-283464" eaLnBrk="1" fontAlgn="auto" hangingPunct="1">
              <a:lnSpc>
                <a:spcPct val="80000"/>
              </a:lnSpc>
              <a:spcAft>
                <a:spcPts val="0"/>
              </a:spcAft>
              <a:buFontTx/>
              <a:buChar char="•"/>
              <a:defRPr/>
            </a:pPr>
            <a:r>
              <a:rPr lang="en-US" sz="2000" spc="300" dirty="0" smtClean="0"/>
              <a:t>Be fair</a:t>
            </a:r>
          </a:p>
          <a:p>
            <a:pPr marL="868680" lvl="1" indent="-283464" eaLnBrk="1" fontAlgn="auto" hangingPunct="1">
              <a:lnSpc>
                <a:spcPct val="80000"/>
              </a:lnSpc>
              <a:spcAft>
                <a:spcPts val="0"/>
              </a:spcAft>
              <a:buFontTx/>
              <a:buChar char="•"/>
              <a:defRPr/>
            </a:pPr>
            <a:r>
              <a:rPr lang="en-US" sz="2000" spc="300" dirty="0" smtClean="0"/>
              <a:t>Speak your feelings</a:t>
            </a:r>
          </a:p>
          <a:p>
            <a:pPr marL="868680" lvl="1" indent="-283464" eaLnBrk="1" fontAlgn="auto" hangingPunct="1">
              <a:lnSpc>
                <a:spcPct val="80000"/>
              </a:lnSpc>
              <a:spcAft>
                <a:spcPts val="0"/>
              </a:spcAft>
              <a:buFontTx/>
              <a:buChar char="•"/>
              <a:defRPr/>
            </a:pPr>
            <a:r>
              <a:rPr lang="en-US" sz="2000" spc="300" dirty="0" smtClean="0"/>
              <a:t>Tell the truth</a:t>
            </a:r>
          </a:p>
          <a:p>
            <a:pPr marL="868680" lvl="1" indent="-283464" eaLnBrk="1" fontAlgn="auto" hangingPunct="1">
              <a:lnSpc>
                <a:spcPct val="80000"/>
              </a:lnSpc>
              <a:spcAft>
                <a:spcPts val="0"/>
              </a:spcAft>
              <a:buFontTx/>
              <a:buChar char="•"/>
              <a:defRPr/>
            </a:pPr>
            <a:r>
              <a:rPr lang="en-US" sz="2000" spc="300" dirty="0" smtClean="0"/>
              <a:t>Show consistency</a:t>
            </a:r>
          </a:p>
          <a:p>
            <a:pPr marL="868680" lvl="1" indent="-283464" eaLnBrk="1" fontAlgn="auto" hangingPunct="1">
              <a:lnSpc>
                <a:spcPct val="80000"/>
              </a:lnSpc>
              <a:spcAft>
                <a:spcPts val="0"/>
              </a:spcAft>
              <a:buFontTx/>
              <a:buChar char="•"/>
              <a:defRPr/>
            </a:pPr>
            <a:r>
              <a:rPr lang="en-US" sz="2000" spc="300" dirty="0" smtClean="0"/>
              <a:t>Fulfill your promises</a:t>
            </a:r>
          </a:p>
          <a:p>
            <a:pPr marL="868680" lvl="1" indent="-283464" eaLnBrk="1" fontAlgn="auto" hangingPunct="1">
              <a:lnSpc>
                <a:spcPct val="80000"/>
              </a:lnSpc>
              <a:spcAft>
                <a:spcPts val="0"/>
              </a:spcAft>
              <a:buFontTx/>
              <a:buChar char="•"/>
              <a:defRPr/>
            </a:pPr>
            <a:r>
              <a:rPr lang="en-US" sz="2000" spc="300" dirty="0" smtClean="0"/>
              <a:t>Maintain confidences</a:t>
            </a:r>
          </a:p>
          <a:p>
            <a:pPr marL="868680" lvl="1" indent="-283464" eaLnBrk="1" fontAlgn="auto" hangingPunct="1">
              <a:lnSpc>
                <a:spcPct val="80000"/>
              </a:lnSpc>
              <a:spcAft>
                <a:spcPts val="0"/>
              </a:spcAft>
              <a:buFontTx/>
              <a:buChar char="•"/>
              <a:defRPr/>
            </a:pPr>
            <a:r>
              <a:rPr lang="en-US" sz="2000" spc="300" dirty="0" smtClean="0"/>
              <a:t>Demonstrate competence</a:t>
            </a:r>
          </a:p>
          <a:p>
            <a:pPr marL="548640" indent="-411480" eaLnBrk="1" fontAlgn="auto" hangingPunct="1">
              <a:spcAft>
                <a:spcPts val="0"/>
              </a:spcAft>
              <a:buClr>
                <a:schemeClr val="tx1">
                  <a:shade val="95000"/>
                </a:schemeClr>
              </a:buClr>
              <a:buFont typeface="Wingdings 2"/>
              <a:buChar char=""/>
              <a:defRPr/>
            </a:pPr>
            <a:endParaRPr lang="en-US" dirty="0"/>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E7146B8-38B8-4AEB-B070-8B033402489D}" type="slidenum">
              <a:rPr lang="en-US" altLang="en-US" sz="1200">
                <a:solidFill>
                  <a:srgbClr val="BCBCBC"/>
                </a:solidFill>
              </a:rPr>
              <a:pPr>
                <a:spcBef>
                  <a:spcPct val="0"/>
                </a:spcBef>
                <a:buClrTx/>
                <a:buSzTx/>
                <a:buFontTx/>
                <a:buNone/>
              </a:pPr>
              <a:t>17</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How did you get here?</a:t>
            </a:r>
            <a:br>
              <a:rPr lang="en-US" dirty="0" smtClean="0"/>
            </a:br>
            <a:r>
              <a:rPr lang="en-US" i="1" dirty="0" smtClean="0"/>
              <a:t>What’s your story?</a:t>
            </a:r>
            <a:endParaRPr lang="en-US" i="1" dirty="0"/>
          </a:p>
        </p:txBody>
      </p:sp>
      <p:sp>
        <p:nvSpPr>
          <p:cNvPr id="38915" name="Content Placeholder 2"/>
          <p:cNvSpPr>
            <a:spLocks noGrp="1"/>
          </p:cNvSpPr>
          <p:nvPr>
            <p:ph idx="1"/>
          </p:nvPr>
        </p:nvSpPr>
        <p:spPr/>
        <p:txBody>
          <a:bodyPr/>
          <a:lstStyle/>
          <a:p>
            <a:pPr eaLnBrk="1" hangingPunct="1">
              <a:buFont typeface="Wingdings 2" panose="05020102010507070707" pitchFamily="18" charset="2"/>
              <a:buNone/>
            </a:pPr>
            <a:endParaRPr lang="en-US" altLang="en-US" b="1" smtClean="0"/>
          </a:p>
          <a:p>
            <a:pPr eaLnBrk="1" hangingPunct="1">
              <a:buFont typeface="Wingdings 2" panose="05020102010507070707" pitchFamily="18" charset="2"/>
              <a:buNone/>
            </a:pPr>
            <a:r>
              <a:rPr lang="en-US" altLang="en-US" smtClean="0"/>
              <a:t>Understanding what brought you to where you are as a leader is part of your story.  Awareness and authenticity are attributes that are vital to good leader’s. </a:t>
            </a:r>
          </a:p>
          <a:p>
            <a:pPr eaLnBrk="1" hangingPunct="1">
              <a:buFont typeface="Wingdings 2" panose="05020102010507070707" pitchFamily="18" charset="2"/>
              <a:buNone/>
            </a:pPr>
            <a:r>
              <a:rPr lang="en-US" altLang="en-US" smtClean="0"/>
              <a:t>                                                   </a:t>
            </a:r>
          </a:p>
          <a:p>
            <a:pPr eaLnBrk="1" hangingPunct="1">
              <a:buFont typeface="Wingdings 2" panose="05020102010507070707" pitchFamily="18" charset="2"/>
              <a:buNone/>
            </a:pPr>
            <a:endParaRPr lang="en-US" altLang="en-US" smtClean="0"/>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91F6EF2-ED5F-4E63-AC71-36EC07574640}" type="slidenum">
              <a:rPr lang="en-US" altLang="en-US" sz="1200">
                <a:solidFill>
                  <a:srgbClr val="BCBCBC"/>
                </a:solidFill>
              </a:rPr>
              <a:pPr>
                <a:spcBef>
                  <a:spcPct val="0"/>
                </a:spcBef>
                <a:buClrTx/>
                <a:buSzTx/>
                <a:buFontTx/>
                <a:buNone/>
              </a:pPr>
              <a:t>18</a:t>
            </a:fld>
            <a:endParaRPr lang="en-US" altLang="en-US" sz="1200">
              <a:solidFill>
                <a:srgbClr val="BCBCBC"/>
              </a:solidFill>
            </a:endParaRPr>
          </a:p>
        </p:txBody>
      </p:sp>
      <p:pic>
        <p:nvPicPr>
          <p:cNvPr id="3" name="Good_Leaders_are_Authentic_Leaders.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4191000" y="3733800"/>
            <a:ext cx="2697163"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fullScrn="1">
              <p:cMediaNode vol="80000">
                <p:cTn id="7" fill="hold" display="0">
                  <p:stCondLst>
                    <p:cond delay="indefinite"/>
                  </p:stCondLst>
                </p:cTn>
                <p:tgtEl>
                  <p:spTgt spid="3"/>
                </p:tgtEl>
              </p:cMediaNode>
            </p:video>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a:ln>
            <a:miter lim="800000"/>
            <a:headEnd/>
            <a:tailEnd/>
          </a:ln>
          <a:extLst/>
        </p:spPr>
        <p:style>
          <a:lnRef idx="0">
            <a:scrgbClr r="0" g="0" b="0"/>
          </a:lnRef>
          <a:fillRef idx="1003">
            <a:schemeClr val="lt2"/>
          </a:fillRef>
          <a:effectRef idx="0">
            <a:scrgbClr r="0" g="0" b="0"/>
          </a:effectRef>
          <a:fontRef idx="major"/>
        </p:style>
        <p:txBody>
          <a:bodyPr>
            <a:normAutofit/>
          </a:bodyPr>
          <a:lstStyle/>
          <a:p>
            <a:pPr marL="548640" indent="-411480" eaLnBrk="1" fontAlgn="auto" hangingPunct="1">
              <a:spcAft>
                <a:spcPts val="0"/>
              </a:spcAft>
              <a:buClr>
                <a:schemeClr val="tx1">
                  <a:shade val="95000"/>
                </a:schemeClr>
              </a:buClr>
              <a:buFont typeface="Wingdings 2"/>
              <a:buChar char=""/>
              <a:defRPr/>
            </a:pPr>
            <a:endParaRPr lang="en-US" dirty="0" smtClean="0">
              <a:latin typeface="Magneto" pitchFamily="82" charset="0"/>
            </a:endParaRPr>
          </a:p>
          <a:p>
            <a:pPr marL="548640" indent="-411480" algn="ctr" eaLnBrk="1" fontAlgn="auto" hangingPunct="1">
              <a:spcAft>
                <a:spcPts val="0"/>
              </a:spcAft>
              <a:buClr>
                <a:schemeClr val="tx1">
                  <a:shade val="95000"/>
                </a:schemeClr>
              </a:buClr>
              <a:buFont typeface="Wingdings 2"/>
              <a:buNone/>
              <a:defRPr/>
            </a:pPr>
            <a:r>
              <a:rPr lang="en-US" sz="9600" b="1" dirty="0" smtClean="0">
                <a:solidFill>
                  <a:srgbClr val="CC0099"/>
                </a:solidFill>
                <a:latin typeface="Estrangelo Edessa" pitchFamily="66" charset="0"/>
                <a:cs typeface="Estrangelo Edessa" pitchFamily="66" charset="0"/>
              </a:rPr>
              <a:t> </a:t>
            </a:r>
            <a:r>
              <a:rPr lang="en-US" sz="9600" b="1" dirty="0" smtClean="0">
                <a:solidFill>
                  <a:srgbClr val="CC0099"/>
                </a:solidFill>
                <a:latin typeface="Elephant" pitchFamily="18" charset="0"/>
                <a:cs typeface="Estrangelo Edessa" pitchFamily="66" charset="0"/>
              </a:rPr>
              <a:t>Time for a Break</a:t>
            </a:r>
          </a:p>
          <a:p>
            <a:pPr marL="548640" indent="-411480" algn="ctr" eaLnBrk="1" fontAlgn="auto" hangingPunct="1">
              <a:spcAft>
                <a:spcPts val="0"/>
              </a:spcAft>
              <a:buClr>
                <a:schemeClr val="tx1">
                  <a:shade val="95000"/>
                </a:schemeClr>
              </a:buClr>
              <a:buFont typeface="Wingdings 2"/>
              <a:buNone/>
              <a:defRPr/>
            </a:pPr>
            <a:r>
              <a:rPr lang="en-US" sz="9600" b="1" dirty="0" smtClean="0">
                <a:solidFill>
                  <a:srgbClr val="CC0099"/>
                </a:solidFill>
                <a:latin typeface="Elephant" pitchFamily="18" charset="0"/>
                <a:cs typeface="Estrangelo Edessa" pitchFamily="66" charset="0"/>
              </a:rPr>
              <a:t>Take 10</a:t>
            </a:r>
            <a:endParaRPr lang="en-US" dirty="0" smtClean="0">
              <a:latin typeface="Elephant" pitchFamily="18" charset="0"/>
              <a:cs typeface="Estrangelo Edessa" pitchFamily="66" charset="0"/>
            </a:endParaRPr>
          </a:p>
        </p:txBody>
      </p:sp>
      <p:pic>
        <p:nvPicPr>
          <p:cNvPr id="5" name="MSj04378780000[1].wav">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52400" y="6096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EFEA936A-31A0-47A6-97ED-1E819FF80A6B}" type="slidenum">
              <a:rPr lang="en-US" altLang="en-US" sz="1200">
                <a:solidFill>
                  <a:srgbClr val="BCBCBC"/>
                </a:solidFill>
              </a:rPr>
              <a:pPr>
                <a:spcBef>
                  <a:spcPct val="0"/>
                </a:spcBef>
                <a:buClrTx/>
                <a:buSzTx/>
                <a:buFontTx/>
                <a:buNone/>
              </a:pPr>
              <a:t>19</a:t>
            </a:fld>
            <a:endParaRPr lang="en-US" altLang="en-US" sz="1200">
              <a:solidFill>
                <a:srgbClr val="BCBCBC"/>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repeatCount="2000"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Workshop Overview</a:t>
            </a:r>
            <a:endParaRPr lang="en-US" dirty="0"/>
          </a:p>
        </p:txBody>
      </p:sp>
      <p:sp>
        <p:nvSpPr>
          <p:cNvPr id="7171" name="Content Placeholder 2"/>
          <p:cNvSpPr>
            <a:spLocks noGrp="1"/>
          </p:cNvSpPr>
          <p:nvPr>
            <p:ph idx="1"/>
          </p:nvPr>
        </p:nvSpPr>
        <p:spPr/>
        <p:txBody>
          <a:bodyPr/>
          <a:lstStyle/>
          <a:p>
            <a:pPr>
              <a:buFont typeface="Wingdings 2" panose="05020102010507070707" pitchFamily="18" charset="2"/>
              <a:buNone/>
            </a:pPr>
            <a:endParaRPr lang="en-US" altLang="en-US" smtClean="0"/>
          </a:p>
          <a:p>
            <a:pPr algn="ctr">
              <a:buFont typeface="Wingdings 2" panose="05020102010507070707" pitchFamily="18" charset="2"/>
              <a:buNone/>
            </a:pPr>
            <a:r>
              <a:rPr lang="en-US" altLang="en-US" sz="4400" smtClean="0"/>
              <a:t>This workshop will provide you with an introductory discussion on the concepts of</a:t>
            </a:r>
          </a:p>
          <a:p>
            <a:pPr algn="ctr">
              <a:buFont typeface="Wingdings 2" panose="05020102010507070707" pitchFamily="18" charset="2"/>
              <a:buNone/>
            </a:pPr>
            <a:r>
              <a:rPr lang="en-US" altLang="en-US" sz="4400" smtClean="0"/>
              <a:t>Leadership  &amp; Vision…  </a:t>
            </a:r>
          </a:p>
          <a:p>
            <a:pPr algn="ctr">
              <a:buFont typeface="Wingdings 2" panose="05020102010507070707" pitchFamily="18" charset="2"/>
              <a:buNone/>
            </a:pPr>
            <a:r>
              <a:rPr lang="en-US" altLang="en-US" sz="4400" smtClean="0"/>
              <a:t>the rest is up to you!</a:t>
            </a:r>
          </a:p>
          <a:p>
            <a:pPr algn="ctr">
              <a:buFont typeface="Wingdings 2" panose="05020102010507070707" pitchFamily="18" charset="2"/>
              <a:buNone/>
            </a:pPr>
            <a:endParaRPr lang="en-US" altLang="en-US" sz="4000" smtClean="0"/>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1947921-8197-4CE5-847C-538AE05B7352}" type="slidenum">
              <a:rPr lang="en-US" altLang="en-US" sz="1200">
                <a:solidFill>
                  <a:srgbClr val="BCBCBC"/>
                </a:solidFill>
              </a:rPr>
              <a:pPr>
                <a:spcBef>
                  <a:spcPct val="0"/>
                </a:spcBef>
                <a:buClrTx/>
                <a:buSzTx/>
                <a:buFontTx/>
                <a:buNone/>
              </a:pPr>
              <a:t>2</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pc="600" dirty="0" smtClean="0">
                <a:latin typeface="Kredit" pitchFamily="2" charset="0"/>
              </a:rPr>
              <a:t>VISION</a:t>
            </a:r>
            <a:endParaRPr lang="en-US" spc="600" dirty="0">
              <a:latin typeface="Kredit" pitchFamily="2" charset="0"/>
            </a:endParaRPr>
          </a:p>
        </p:txBody>
      </p:sp>
      <p:pic>
        <p:nvPicPr>
          <p:cNvPr id="43011" name="Content Placeholder 3" descr="Visionary.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066800" y="1219200"/>
            <a:ext cx="7162800" cy="4953000"/>
          </a:xfrm>
        </p:spPr>
      </p:pic>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7231DD38-11ED-40F6-8C54-BFFFB78DA0A6}" type="slidenum">
              <a:rPr lang="en-US" altLang="en-US" sz="1200">
                <a:solidFill>
                  <a:srgbClr val="BCBCBC"/>
                </a:solidFill>
              </a:rPr>
              <a:pPr>
                <a:spcBef>
                  <a:spcPct val="0"/>
                </a:spcBef>
                <a:buClrTx/>
                <a:buSzTx/>
                <a:buFontTx/>
                <a:buNone/>
              </a:pPr>
              <a:t>20</a:t>
            </a:fld>
            <a:endParaRPr lang="en-US" altLang="en-US" sz="1200">
              <a:solidFill>
                <a:srgbClr val="BCBCBC"/>
              </a:solidFill>
            </a:endParaRPr>
          </a:p>
        </p:txBody>
      </p:sp>
    </p:spTree>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style>
          <a:lnRef idx="1">
            <a:schemeClr val="dk1"/>
          </a:lnRef>
          <a:fillRef idx="1003">
            <a:schemeClr val="lt1"/>
          </a:fillRef>
          <a:effectRef idx="1">
            <a:schemeClr val="dk1"/>
          </a:effectRef>
          <a:fontRef idx="minor">
            <a:schemeClr val="dk1"/>
          </a:fontRef>
        </p:style>
        <p:txBody>
          <a:bodyPr/>
          <a:lstStyle/>
          <a:p>
            <a:pPr eaLnBrk="1" fontAlgn="auto" hangingPunct="1">
              <a:spcAft>
                <a:spcPts val="0"/>
              </a:spcAft>
              <a:defRPr/>
            </a:pPr>
            <a:r>
              <a:rPr lang="en-US" dirty="0" smtClean="0">
                <a:solidFill>
                  <a:schemeClr val="accent1"/>
                </a:solidFill>
              </a:rPr>
              <a:t> </a:t>
            </a:r>
            <a:r>
              <a:rPr lang="en-US" sz="5400" spc="300" dirty="0" smtClean="0">
                <a:solidFill>
                  <a:schemeClr val="accent1"/>
                </a:solidFill>
                <a:effectLst>
                  <a:outerShdw blurRad="38100" dist="38100" dir="2700000" algn="tl">
                    <a:srgbClr val="000000">
                      <a:alpha val="43137"/>
                    </a:srgbClr>
                  </a:outerShdw>
                </a:effectLst>
                <a:latin typeface="Biondi" pitchFamily="2" charset="0"/>
              </a:rPr>
              <a:t>Starting point</a:t>
            </a:r>
            <a:endParaRPr lang="en-US" sz="5400" spc="300" dirty="0">
              <a:solidFill>
                <a:schemeClr val="accent1"/>
              </a:solidFill>
              <a:effectLst>
                <a:outerShdw blurRad="38100" dist="38100" dir="2700000" algn="tl">
                  <a:srgbClr val="000000">
                    <a:alpha val="43137"/>
                  </a:srgbClr>
                </a:outerShdw>
              </a:effectLst>
              <a:latin typeface="Biondi" pitchFamily="2" charset="0"/>
            </a:endParaRPr>
          </a:p>
        </p:txBody>
      </p:sp>
      <p:sp>
        <p:nvSpPr>
          <p:cNvPr id="3" name="Content Placeholder 2"/>
          <p:cNvSpPr>
            <a:spLocks noGrp="1"/>
          </p:cNvSpPr>
          <p:nvPr>
            <p:ph idx="1"/>
          </p:nvPr>
        </p:nvSpPr>
        <p:spPr>
          <a:solidFill>
            <a:schemeClr val="accent6">
              <a:lumMod val="60000"/>
              <a:lumOff val="40000"/>
            </a:schemeClr>
          </a:solidFill>
        </p:spPr>
        <p:style>
          <a:lnRef idx="1">
            <a:schemeClr val="accent4"/>
          </a:lnRef>
          <a:fillRef idx="1003">
            <a:schemeClr val="dk2"/>
          </a:fillRef>
          <a:effectRef idx="1">
            <a:schemeClr val="accent4"/>
          </a:effectRef>
          <a:fontRef idx="minor">
            <a:schemeClr val="dk1"/>
          </a:fontRef>
        </p:style>
        <p:txBody>
          <a:bodyPr>
            <a:normAutofit fontScale="92500" lnSpcReduction="20000"/>
          </a:bodyPr>
          <a:lstStyle/>
          <a:p>
            <a:pPr marL="548640" indent="-411480" eaLnBrk="1" fontAlgn="auto" hangingPunct="1">
              <a:spcAft>
                <a:spcPts val="0"/>
              </a:spcAft>
              <a:buClr>
                <a:schemeClr val="tx1">
                  <a:shade val="95000"/>
                </a:schemeClr>
              </a:buClr>
              <a:buFont typeface="Wingdings 2"/>
              <a:buNone/>
              <a:defRPr/>
            </a:pPr>
            <a:r>
              <a:rPr lang="en-US" dirty="0" smtClean="0">
                <a:solidFill>
                  <a:schemeClr val="bg1"/>
                </a:solidFill>
                <a:latin typeface="Verdana" pitchFamily="34" charset="0"/>
                <a:ea typeface="Verdana" pitchFamily="34" charset="0"/>
                <a:cs typeface="Verdana" pitchFamily="34" charset="0"/>
              </a:rPr>
              <a:t>All journey’s require a starting point and </a:t>
            </a:r>
          </a:p>
          <a:p>
            <a:pPr marL="548640" indent="-411480" eaLnBrk="1" fontAlgn="auto" hangingPunct="1">
              <a:spcAft>
                <a:spcPts val="0"/>
              </a:spcAft>
              <a:buClr>
                <a:schemeClr val="tx1">
                  <a:shade val="95000"/>
                </a:schemeClr>
              </a:buClr>
              <a:buFont typeface="Wingdings 2"/>
              <a:buNone/>
              <a:defRPr/>
            </a:pPr>
            <a:r>
              <a:rPr lang="en-US" dirty="0" smtClean="0">
                <a:solidFill>
                  <a:schemeClr val="bg1"/>
                </a:solidFill>
                <a:latin typeface="Verdana" pitchFamily="34" charset="0"/>
                <a:ea typeface="Verdana" pitchFamily="34" charset="0"/>
                <a:cs typeface="Verdana" pitchFamily="34" charset="0"/>
              </a:rPr>
              <a:t>destination. The questions leaders must ask </a:t>
            </a:r>
          </a:p>
          <a:p>
            <a:pPr marL="548640" indent="-411480" eaLnBrk="1" fontAlgn="auto" hangingPunct="1">
              <a:spcAft>
                <a:spcPts val="0"/>
              </a:spcAft>
              <a:buClr>
                <a:schemeClr val="tx1">
                  <a:shade val="95000"/>
                </a:schemeClr>
              </a:buClr>
              <a:buFont typeface="Wingdings 2"/>
              <a:buNone/>
              <a:defRPr/>
            </a:pPr>
            <a:r>
              <a:rPr lang="en-US" dirty="0" smtClean="0">
                <a:solidFill>
                  <a:schemeClr val="bg1"/>
                </a:solidFill>
                <a:latin typeface="Verdana" pitchFamily="34" charset="0"/>
                <a:ea typeface="Verdana" pitchFamily="34" charset="0"/>
                <a:cs typeface="Verdana" pitchFamily="34" charset="0"/>
              </a:rPr>
              <a:t>themselves when constructing their vision</a:t>
            </a:r>
          </a:p>
          <a:p>
            <a:pPr marL="548640" indent="-411480" eaLnBrk="1" fontAlgn="auto" hangingPunct="1">
              <a:spcAft>
                <a:spcPts val="0"/>
              </a:spcAft>
              <a:buClr>
                <a:schemeClr val="tx1">
                  <a:shade val="95000"/>
                </a:schemeClr>
              </a:buClr>
              <a:buFont typeface="Wingdings 2"/>
              <a:buNone/>
              <a:defRPr/>
            </a:pPr>
            <a:r>
              <a:rPr lang="en-US" dirty="0" smtClean="0">
                <a:solidFill>
                  <a:schemeClr val="bg1"/>
                </a:solidFill>
                <a:latin typeface="Verdana" pitchFamily="34" charset="0"/>
                <a:ea typeface="Verdana" pitchFamily="34" charset="0"/>
                <a:cs typeface="Verdana" pitchFamily="34" charset="0"/>
              </a:rPr>
              <a:t>are: </a:t>
            </a:r>
          </a:p>
          <a:p>
            <a:pPr marL="548640" indent="-411480" eaLnBrk="1" fontAlgn="auto" hangingPunct="1">
              <a:spcAft>
                <a:spcPts val="0"/>
              </a:spcAft>
              <a:buClr>
                <a:schemeClr val="tx1">
                  <a:shade val="95000"/>
                </a:schemeClr>
              </a:buClr>
              <a:buFont typeface="Wingdings 2"/>
              <a:buNone/>
              <a:defRPr/>
            </a:pPr>
            <a:endParaRPr lang="en-US" sz="2400" dirty="0" smtClean="0">
              <a:solidFill>
                <a:schemeClr val="bg1"/>
              </a:solidFill>
              <a:latin typeface="Verdana" pitchFamily="34" charset="0"/>
              <a:ea typeface="Verdana" pitchFamily="34" charset="0"/>
              <a:cs typeface="Verdana" pitchFamily="34" charset="0"/>
            </a:endParaRP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Were am I now?</a:t>
            </a: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How did I get here?</a:t>
            </a: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What is my purpose?</a:t>
            </a: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What drives me?</a:t>
            </a: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Are my actions inline with my purpose </a:t>
            </a:r>
          </a:p>
          <a:p>
            <a:pPr marL="548640" indent="-411480" eaLnBrk="1" fontAlgn="auto" hangingPunct="1">
              <a:spcAft>
                <a:spcPts val="0"/>
              </a:spcAft>
              <a:buClr>
                <a:schemeClr val="tx1">
                  <a:shade val="95000"/>
                </a:schemeClr>
              </a:buClr>
              <a:buFont typeface="Wingdings 2" panose="05020102010507070707" pitchFamily="18" charset="2"/>
              <a:buNone/>
              <a:defRPr/>
            </a:pPr>
            <a:r>
              <a:rPr lang="en-US" dirty="0" smtClean="0">
                <a:solidFill>
                  <a:schemeClr val="bg1"/>
                </a:solidFill>
                <a:latin typeface="Verdana" pitchFamily="34" charset="0"/>
                <a:ea typeface="Verdana" pitchFamily="34" charset="0"/>
                <a:cs typeface="Verdana" pitchFamily="34" charset="0"/>
              </a:rPr>
              <a:t>    and drive?</a:t>
            </a:r>
          </a:p>
          <a:p>
            <a:pPr marL="548640" indent="-411480" eaLnBrk="1" fontAlgn="auto" hangingPunct="1">
              <a:spcAft>
                <a:spcPts val="0"/>
              </a:spcAft>
              <a:buClr>
                <a:schemeClr val="tx1">
                  <a:shade val="95000"/>
                </a:schemeClr>
              </a:buClr>
              <a:defRPr/>
            </a:pPr>
            <a:r>
              <a:rPr lang="en-US" dirty="0" smtClean="0">
                <a:solidFill>
                  <a:schemeClr val="bg1"/>
                </a:solidFill>
                <a:latin typeface="Verdana" pitchFamily="34" charset="0"/>
                <a:ea typeface="Verdana" pitchFamily="34" charset="0"/>
                <a:cs typeface="Verdana" pitchFamily="34" charset="0"/>
              </a:rPr>
              <a:t>How can my being here make a difference?</a:t>
            </a:r>
          </a:p>
          <a:p>
            <a:pPr marL="548640" indent="-411480" eaLnBrk="1" fontAlgn="auto" hangingPunct="1">
              <a:spcAft>
                <a:spcPts val="0"/>
              </a:spcAft>
              <a:buClr>
                <a:schemeClr val="tx1">
                  <a:shade val="95000"/>
                </a:schemeClr>
              </a:buClr>
              <a:buFont typeface="Wingdings 2"/>
              <a:buChar char=""/>
              <a:defRPr/>
            </a:pPr>
            <a:endParaRPr lang="en-US" dirty="0">
              <a:latin typeface="Bodoni MT Black" pitchFamily="18" charset="0"/>
              <a:ea typeface="Batang" pitchFamily="18" charset="-127"/>
              <a:cs typeface="Aharoni" pitchFamily="2" charset="-79"/>
            </a:endParaRPr>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84D1232C-7729-4F70-AAEE-019C655B4387}" type="slidenum">
              <a:rPr lang="en-US" altLang="en-US" sz="1200">
                <a:solidFill>
                  <a:srgbClr val="BCBCBC"/>
                </a:solidFill>
              </a:rPr>
              <a:pPr>
                <a:spcBef>
                  <a:spcPct val="0"/>
                </a:spcBef>
                <a:buClrTx/>
                <a:buSzTx/>
                <a:buFontTx/>
                <a:buNone/>
              </a:pPr>
              <a:t>21</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style>
          <a:lnRef idx="1">
            <a:schemeClr val="dk1"/>
          </a:lnRef>
          <a:fillRef idx="1003">
            <a:schemeClr val="lt1"/>
          </a:fillRef>
          <a:effectRef idx="1">
            <a:schemeClr val="dk1"/>
          </a:effectRef>
          <a:fontRef idx="minor">
            <a:schemeClr val="dk1"/>
          </a:fontRef>
        </p:style>
        <p:txBody>
          <a:bodyPr/>
          <a:lstStyle/>
          <a:p>
            <a:pPr eaLnBrk="1" fontAlgn="auto" hangingPunct="1">
              <a:spcAft>
                <a:spcPts val="0"/>
              </a:spcAft>
              <a:defRPr/>
            </a:pPr>
            <a:r>
              <a:rPr lang="en-US" sz="5400" dirty="0" smtClean="0">
                <a:solidFill>
                  <a:schemeClr val="accent1"/>
                </a:solidFill>
                <a:effectLst>
                  <a:outerShdw blurRad="38100" dist="38100" dir="2700000" algn="tl">
                    <a:srgbClr val="000000">
                      <a:alpha val="43137"/>
                    </a:srgbClr>
                  </a:outerShdw>
                </a:effectLst>
                <a:latin typeface="Biondi" pitchFamily="2" charset="0"/>
              </a:rPr>
              <a:t>What is Vision</a:t>
            </a:r>
            <a:endParaRPr lang="en-US" sz="5400" dirty="0">
              <a:solidFill>
                <a:schemeClr val="accent1"/>
              </a:solidFill>
              <a:effectLst>
                <a:outerShdw blurRad="38100" dist="38100" dir="2700000" algn="tl">
                  <a:srgbClr val="000000">
                    <a:alpha val="43137"/>
                  </a:srgbClr>
                </a:outerShdw>
              </a:effectLst>
              <a:latin typeface="Biondi" pitchFamily="2" charset="0"/>
            </a:endParaRPr>
          </a:p>
        </p:txBody>
      </p:sp>
      <p:sp>
        <p:nvSpPr>
          <p:cNvPr id="3" name="Content Placeholder 2"/>
          <p:cNvSpPr>
            <a:spLocks noGrp="1"/>
          </p:cNvSpPr>
          <p:nvPr>
            <p:ph idx="1"/>
          </p:nvPr>
        </p:nvSpPr>
        <p:spPr>
          <a:xfrm>
            <a:off x="381000" y="1905000"/>
            <a:ext cx="8229600" cy="4479925"/>
          </a:xfrm>
          <a:solidFill>
            <a:schemeClr val="accent6">
              <a:lumMod val="60000"/>
              <a:lumOff val="40000"/>
            </a:schemeClr>
          </a:solidFill>
        </p:spPr>
        <p:style>
          <a:lnRef idx="1">
            <a:schemeClr val="accent4"/>
          </a:lnRef>
          <a:fillRef idx="1003">
            <a:schemeClr val="dk2"/>
          </a:fillRef>
          <a:effectRef idx="1">
            <a:schemeClr val="accent4"/>
          </a:effectRef>
          <a:fontRef idx="minor">
            <a:schemeClr val="dk1"/>
          </a:fontRef>
        </p:style>
        <p:txBody>
          <a:bodyPr>
            <a:normAutofit fontScale="92500" lnSpcReduction="10000"/>
          </a:bodyPr>
          <a:lstStyle/>
          <a:p>
            <a:pPr marL="548640" indent="-411480" eaLnBrk="1" fontAlgn="auto" hangingPunct="1">
              <a:spcAft>
                <a:spcPts val="0"/>
              </a:spcAft>
              <a:buClr>
                <a:schemeClr val="tx1">
                  <a:shade val="95000"/>
                </a:schemeClr>
              </a:buClr>
              <a:buFont typeface="Wingdings 2"/>
              <a:buNone/>
              <a:defRPr/>
            </a:pPr>
            <a:r>
              <a:rPr lang="en-US" i="1" dirty="0" smtClean="0">
                <a:solidFill>
                  <a:schemeClr val="bg1"/>
                </a:solidFill>
                <a:latin typeface="Verdana" pitchFamily="34" charset="0"/>
                <a:ea typeface="Verdana" pitchFamily="34" charset="0"/>
                <a:cs typeface="Verdana" pitchFamily="34" charset="0"/>
              </a:rPr>
              <a:t>A vision is a picture of the new “world” a leader wishes to create. It is a picture into which the leader fits an understanding of why people will be better off, the source of the new value that will be created, and the relationships that will exist.</a:t>
            </a:r>
            <a:r>
              <a:rPr lang="en-US" sz="3200" i="1" dirty="0" smtClean="0">
                <a:solidFill>
                  <a:schemeClr val="bg1"/>
                </a:solidFill>
                <a:latin typeface="Verdana" pitchFamily="34" charset="0"/>
                <a:ea typeface="Verdana" pitchFamily="34" charset="0"/>
                <a:cs typeface="Verdana" pitchFamily="34" charset="0"/>
              </a:rPr>
              <a:t> </a:t>
            </a:r>
            <a:endParaRPr lang="en-US" b="1" i="1" dirty="0" smtClean="0">
              <a:solidFill>
                <a:schemeClr val="bg1"/>
              </a:solidFill>
              <a:latin typeface="Verdana" pitchFamily="34" charset="0"/>
              <a:ea typeface="Verdana" pitchFamily="34" charset="0"/>
              <a:cs typeface="Verdana" pitchFamily="34" charset="0"/>
            </a:endParaRPr>
          </a:p>
          <a:p>
            <a:pPr marL="548640" indent="-411480" eaLnBrk="1" fontAlgn="auto" hangingPunct="1">
              <a:spcAft>
                <a:spcPts val="0"/>
              </a:spcAft>
              <a:buClr>
                <a:schemeClr val="tx1">
                  <a:shade val="95000"/>
                </a:schemeClr>
              </a:buClr>
              <a:buFontTx/>
              <a:buNone/>
              <a:defRPr/>
            </a:pPr>
            <a:r>
              <a:rPr lang="en-US" b="1" i="1" dirty="0" smtClean="0">
                <a:solidFill>
                  <a:schemeClr val="bg1"/>
                </a:solidFill>
                <a:latin typeface="Verdana" pitchFamily="34" charset="0"/>
                <a:ea typeface="Verdana" pitchFamily="34" charset="0"/>
                <a:cs typeface="Verdana" pitchFamily="34" charset="0"/>
              </a:rPr>
              <a:t> </a:t>
            </a:r>
          </a:p>
          <a:p>
            <a:pPr marL="548640" indent="-411480" eaLnBrk="1" fontAlgn="auto" hangingPunct="1">
              <a:spcAft>
                <a:spcPts val="0"/>
              </a:spcAft>
              <a:buClr>
                <a:schemeClr val="tx1">
                  <a:shade val="95000"/>
                </a:schemeClr>
              </a:buClr>
              <a:buFontTx/>
              <a:buNone/>
              <a:defRPr/>
            </a:pPr>
            <a:r>
              <a:rPr lang="en-US" b="1" i="1" dirty="0" smtClean="0">
                <a:solidFill>
                  <a:schemeClr val="bg1"/>
                </a:solidFill>
                <a:latin typeface="Verdana" pitchFamily="34" charset="0"/>
                <a:ea typeface="Verdana" pitchFamily="34" charset="0"/>
                <a:cs typeface="Verdana" pitchFamily="34" charset="0"/>
              </a:rPr>
              <a:t>   </a:t>
            </a:r>
            <a:r>
              <a:rPr lang="en-US" i="1" dirty="0" smtClean="0">
                <a:solidFill>
                  <a:schemeClr val="bg1"/>
                </a:solidFill>
                <a:latin typeface="Verdana" pitchFamily="34" charset="0"/>
                <a:ea typeface="Verdana" pitchFamily="34" charset="0"/>
                <a:cs typeface="Verdana" pitchFamily="34" charset="0"/>
              </a:rPr>
              <a:t>Vision ascends from two deep human needs: quality and dedication and engages the heart and the spirit</a:t>
            </a:r>
          </a:p>
          <a:p>
            <a:pPr marL="548640" indent="-411480" eaLnBrk="1" fontAlgn="auto" hangingPunct="1">
              <a:spcAft>
                <a:spcPts val="0"/>
              </a:spcAft>
              <a:buClr>
                <a:schemeClr val="tx1">
                  <a:shade val="95000"/>
                </a:schemeClr>
              </a:buClr>
              <a:buFontTx/>
              <a:buNone/>
              <a:defRPr/>
            </a:pPr>
            <a:r>
              <a:rPr lang="en-US" sz="1400" i="1" dirty="0" smtClean="0">
                <a:solidFill>
                  <a:schemeClr val="bg1"/>
                </a:solidFill>
                <a:latin typeface="Verdana" pitchFamily="34" charset="0"/>
                <a:ea typeface="Verdana" pitchFamily="34" charset="0"/>
                <a:cs typeface="Verdana" pitchFamily="34" charset="0"/>
              </a:rPr>
              <a:t>                                                                                                             Warren </a:t>
            </a:r>
            <a:r>
              <a:rPr lang="en-US" sz="1400" i="1" dirty="0" err="1" smtClean="0">
                <a:solidFill>
                  <a:schemeClr val="bg1"/>
                </a:solidFill>
                <a:latin typeface="Verdana" pitchFamily="34" charset="0"/>
                <a:ea typeface="Verdana" pitchFamily="34" charset="0"/>
                <a:cs typeface="Verdana" pitchFamily="34" charset="0"/>
              </a:rPr>
              <a:t>Bennis</a:t>
            </a:r>
            <a:endParaRPr lang="en-US" sz="1400" i="1" dirty="0" smtClean="0">
              <a:solidFill>
                <a:schemeClr val="bg1"/>
              </a:solidFill>
              <a:latin typeface="Verdana" pitchFamily="34" charset="0"/>
              <a:ea typeface="Verdana" pitchFamily="34" charset="0"/>
              <a:cs typeface="Verdana" pitchFamily="34" charset="0"/>
            </a:endParaRPr>
          </a:p>
          <a:p>
            <a:pPr marL="548640" indent="-411480" eaLnBrk="1" fontAlgn="auto" hangingPunct="1">
              <a:spcAft>
                <a:spcPts val="0"/>
              </a:spcAft>
              <a:buClr>
                <a:schemeClr val="tx1">
                  <a:shade val="95000"/>
                </a:schemeClr>
              </a:buClr>
              <a:buFont typeface="Wingdings 2"/>
              <a:buNone/>
              <a:defRPr/>
            </a:pPr>
            <a:endParaRPr lang="en-US" dirty="0">
              <a:latin typeface="Biondi" pitchFamily="2" charset="0"/>
            </a:endParaRPr>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E48C4C8-65DA-460C-A01E-CBA788BE9A0C}" type="slidenum">
              <a:rPr lang="en-US" altLang="en-US" sz="1200">
                <a:solidFill>
                  <a:srgbClr val="BCBCBC"/>
                </a:solidFill>
              </a:rPr>
              <a:pPr>
                <a:spcBef>
                  <a:spcPct val="0"/>
                </a:spcBef>
                <a:buClrTx/>
                <a:buSzTx/>
                <a:buFontTx/>
                <a:buNone/>
              </a:pPr>
              <a:t>22</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a:ln>
            <a:solidFill>
              <a:schemeClr val="accent1"/>
            </a:solidFill>
          </a:ln>
        </p:spPr>
        <p:style>
          <a:lnRef idx="2">
            <a:schemeClr val="accent2">
              <a:shade val="50000"/>
            </a:schemeClr>
          </a:lnRef>
          <a:fillRef idx="1003">
            <a:schemeClr val="lt1"/>
          </a:fillRef>
          <a:effectRef idx="0">
            <a:schemeClr val="accent2"/>
          </a:effectRef>
          <a:fontRef idx="minor">
            <a:schemeClr val="lt1"/>
          </a:fontRef>
        </p:style>
        <p:txBody>
          <a:bodyPr>
            <a:noAutofit/>
          </a:bodyPr>
          <a:lstStyle/>
          <a:p>
            <a:pPr eaLnBrk="1" fontAlgn="auto" hangingPunct="1">
              <a:spcAft>
                <a:spcPts val="0"/>
              </a:spcAft>
              <a:defRPr/>
            </a:pPr>
            <a:r>
              <a:rPr lang="en-US" sz="3600" dirty="0" smtClean="0">
                <a:solidFill>
                  <a:schemeClr val="accent1"/>
                </a:solidFill>
                <a:effectLst>
                  <a:outerShdw blurRad="38100" dist="38100" dir="2700000" algn="tl">
                    <a:srgbClr val="000000">
                      <a:alpha val="43137"/>
                    </a:srgbClr>
                  </a:outerShdw>
                </a:effectLst>
                <a:latin typeface="Biondi" pitchFamily="2" charset="0"/>
              </a:rPr>
              <a:t>Vision is the natural manifestation</a:t>
            </a:r>
            <a:br>
              <a:rPr lang="en-US" sz="3600" dirty="0" smtClean="0">
                <a:solidFill>
                  <a:schemeClr val="accent1"/>
                </a:solidFill>
                <a:effectLst>
                  <a:outerShdw blurRad="38100" dist="38100" dir="2700000" algn="tl">
                    <a:srgbClr val="000000">
                      <a:alpha val="43137"/>
                    </a:srgbClr>
                  </a:outerShdw>
                </a:effectLst>
                <a:latin typeface="Biondi" pitchFamily="2" charset="0"/>
              </a:rPr>
            </a:br>
            <a:r>
              <a:rPr lang="en-US" sz="3600" dirty="0" smtClean="0">
                <a:solidFill>
                  <a:schemeClr val="accent1"/>
                </a:solidFill>
                <a:effectLst>
                  <a:outerShdw blurRad="38100" dist="38100" dir="2700000" algn="tl">
                    <a:srgbClr val="000000">
                      <a:alpha val="43137"/>
                    </a:srgbClr>
                  </a:outerShdw>
                </a:effectLst>
                <a:latin typeface="Biondi" pitchFamily="2" charset="0"/>
              </a:rPr>
              <a:t>of…. discontent</a:t>
            </a:r>
            <a:endParaRPr lang="en-US" sz="3600" dirty="0">
              <a:solidFill>
                <a:schemeClr val="accent1"/>
              </a:solidFill>
              <a:effectLst>
                <a:outerShdw blurRad="38100" dist="38100" dir="2700000" algn="tl">
                  <a:srgbClr val="000000">
                    <a:alpha val="43137"/>
                  </a:srgbClr>
                </a:outerShdw>
              </a:effectLst>
              <a:latin typeface="Biondi" pitchFamily="2" charset="0"/>
            </a:endParaRPr>
          </a:p>
        </p:txBody>
      </p:sp>
      <p:sp>
        <p:nvSpPr>
          <p:cNvPr id="3" name="Content Placeholder 2"/>
          <p:cNvSpPr>
            <a:spLocks noGrp="1"/>
          </p:cNvSpPr>
          <p:nvPr>
            <p:ph idx="1"/>
          </p:nvPr>
        </p:nvSpPr>
        <p:spPr>
          <a:xfrm>
            <a:off x="457200" y="2057400"/>
            <a:ext cx="8229600" cy="4267200"/>
          </a:xfrm>
          <a:solidFill>
            <a:schemeClr val="accent6">
              <a:lumMod val="60000"/>
              <a:lumOff val="40000"/>
            </a:schemeClr>
          </a:solidFill>
        </p:spPr>
        <p:style>
          <a:lnRef idx="1">
            <a:schemeClr val="accent4"/>
          </a:lnRef>
          <a:fillRef idx="1003">
            <a:schemeClr val="dk2"/>
          </a:fillRef>
          <a:effectRef idx="1">
            <a:schemeClr val="accent4"/>
          </a:effectRef>
          <a:fontRef idx="minor">
            <a:schemeClr val="dk1"/>
          </a:fontRef>
        </p:style>
        <p:txBody>
          <a:bodyPr>
            <a:normAutofit/>
          </a:bodyPr>
          <a:lstStyle/>
          <a:p>
            <a:pPr marL="548640" indent="-411480" eaLnBrk="1" fontAlgn="auto" hangingPunct="1">
              <a:spcAft>
                <a:spcPts val="0"/>
              </a:spcAft>
              <a:buClr>
                <a:schemeClr val="tx1">
                  <a:shade val="95000"/>
                </a:schemeClr>
              </a:buClr>
              <a:buFont typeface="Wingdings 2"/>
              <a:buChar char=""/>
              <a:defRPr/>
            </a:pPr>
            <a:r>
              <a:rPr lang="en-US" spc="300" dirty="0" smtClean="0">
                <a:solidFill>
                  <a:schemeClr val="bg1"/>
                </a:solidFill>
                <a:latin typeface="Verdana" pitchFamily="34" charset="0"/>
                <a:ea typeface="Verdana" pitchFamily="34" charset="0"/>
                <a:cs typeface="Verdana" pitchFamily="34" charset="0"/>
              </a:rPr>
              <a:t>A vision develops from the idea that things might be different from, and better than, they are currently. </a:t>
            </a:r>
          </a:p>
          <a:p>
            <a:pPr marL="548640" indent="-411480" eaLnBrk="1" fontAlgn="auto" hangingPunct="1">
              <a:spcAft>
                <a:spcPts val="0"/>
              </a:spcAft>
              <a:buClr>
                <a:schemeClr val="tx1">
                  <a:shade val="95000"/>
                </a:schemeClr>
              </a:buClr>
              <a:buFontTx/>
              <a:buNone/>
              <a:defRPr/>
            </a:pPr>
            <a:endParaRPr lang="en-US" spc="300" dirty="0" smtClean="0">
              <a:solidFill>
                <a:schemeClr val="bg1"/>
              </a:solidFill>
              <a:latin typeface="Verdana" pitchFamily="34" charset="0"/>
              <a:ea typeface="Verdana" pitchFamily="34" charset="0"/>
              <a:cs typeface="Verdana" pitchFamily="34" charset="0"/>
            </a:endParaRPr>
          </a:p>
          <a:p>
            <a:pPr marL="548640" indent="-411480" eaLnBrk="1" fontAlgn="auto" hangingPunct="1">
              <a:spcAft>
                <a:spcPts val="0"/>
              </a:spcAft>
              <a:buClr>
                <a:schemeClr val="tx1">
                  <a:shade val="95000"/>
                </a:schemeClr>
              </a:buClr>
              <a:buFont typeface="Wingdings 2"/>
              <a:buChar char=""/>
              <a:defRPr/>
            </a:pPr>
            <a:r>
              <a:rPr lang="en-US" spc="300" dirty="0" smtClean="0">
                <a:solidFill>
                  <a:schemeClr val="bg1"/>
                </a:solidFill>
                <a:latin typeface="Verdana" pitchFamily="34" charset="0"/>
                <a:ea typeface="Verdana" pitchFamily="34" charset="0"/>
                <a:cs typeface="Verdana" pitchFamily="34" charset="0"/>
              </a:rPr>
              <a:t>Vision exists in the</a:t>
            </a:r>
            <a:r>
              <a:rPr lang="en-US" spc="300" dirty="0" smtClean="0">
                <a:solidFill>
                  <a:schemeClr val="bg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i="1" spc="300" dirty="0" smtClean="0">
                <a:solidFill>
                  <a:schemeClr val="bg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tension</a:t>
            </a:r>
            <a:r>
              <a:rPr lang="en-US" spc="300" dirty="0" smtClean="0">
                <a:solidFill>
                  <a:schemeClr val="bg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pc="300" dirty="0" smtClean="0">
                <a:solidFill>
                  <a:schemeClr val="bg1"/>
                </a:solidFill>
                <a:latin typeface="Verdana" pitchFamily="34" charset="0"/>
                <a:ea typeface="Verdana" pitchFamily="34" charset="0"/>
                <a:cs typeface="Verdana" pitchFamily="34" charset="0"/>
              </a:rPr>
              <a:t>between what is and what might be. It is the bridge that links the now and the could be.</a:t>
            </a:r>
          </a:p>
          <a:p>
            <a:pPr marL="548640" indent="-411480" eaLnBrk="1" fontAlgn="auto" hangingPunct="1">
              <a:spcAft>
                <a:spcPts val="0"/>
              </a:spcAft>
              <a:buClr>
                <a:schemeClr val="tx1">
                  <a:shade val="95000"/>
                </a:schemeClr>
              </a:buClr>
              <a:buFont typeface="Wingdings 2"/>
              <a:buChar char=""/>
              <a:defRPr/>
            </a:pPr>
            <a:endParaRPr lang="en-US" sz="3200" i="1" dirty="0" smtClean="0">
              <a:latin typeface="Bodoni MT Black" pitchFamily="18" charset="0"/>
            </a:endParaRPr>
          </a:p>
          <a:p>
            <a:pPr marL="548640" indent="-411480" eaLnBrk="1" fontAlgn="auto" hangingPunct="1">
              <a:spcAft>
                <a:spcPts val="0"/>
              </a:spcAft>
              <a:buClr>
                <a:schemeClr val="tx1">
                  <a:shade val="95000"/>
                </a:schemeClr>
              </a:buClr>
              <a:buFont typeface="Wingdings 2"/>
              <a:buNone/>
              <a:defRPr/>
            </a:pPr>
            <a:endParaRPr lang="en-US" dirty="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4D2B294-5550-46CE-87E7-7D9C3266DCC5}" type="slidenum">
              <a:rPr lang="en-US" altLang="en-US" sz="1200">
                <a:solidFill>
                  <a:srgbClr val="BCBCBC"/>
                </a:solidFill>
              </a:rPr>
              <a:pPr>
                <a:spcBef>
                  <a:spcPct val="0"/>
                </a:spcBef>
                <a:buClrTx/>
                <a:buSzTx/>
                <a:buFontTx/>
                <a:buNone/>
              </a:pPr>
              <a:t>23</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Pioneer Leadership- </a:t>
            </a:r>
            <a:br>
              <a:rPr lang="en-US" dirty="0" smtClean="0"/>
            </a:br>
            <a:r>
              <a:rPr lang="en-US" dirty="0" smtClean="0"/>
              <a:t>Frustrations Equals Vision!</a:t>
            </a:r>
            <a:br>
              <a:rPr lang="en-US" dirty="0" smtClean="0"/>
            </a:b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smtClean="0"/>
              <a:t> </a:t>
            </a:r>
          </a:p>
          <a:p>
            <a:pPr marL="548640" indent="-411480" eaLnBrk="1" fontAlgn="auto" hangingPunct="1">
              <a:spcAft>
                <a:spcPts val="0"/>
              </a:spcAft>
              <a:buClr>
                <a:schemeClr val="tx1">
                  <a:shade val="95000"/>
                </a:schemeClr>
              </a:buClr>
              <a:buFont typeface="Wingdings 2"/>
              <a:buNone/>
              <a:defRPr/>
            </a:pPr>
            <a:r>
              <a:rPr lang="en-US" dirty="0" smtClean="0"/>
              <a:t>How the process works…..</a:t>
            </a:r>
          </a:p>
          <a:p>
            <a:pPr marL="548640" indent="-411480" eaLnBrk="1" fontAlgn="auto" hangingPunct="1">
              <a:spcAft>
                <a:spcPts val="0"/>
              </a:spcAft>
              <a:buClr>
                <a:schemeClr val="tx1">
                  <a:shade val="95000"/>
                </a:schemeClr>
              </a:buClr>
              <a:buFont typeface="Wingdings 2"/>
              <a:buNone/>
              <a:defRPr/>
            </a:pPr>
            <a:endParaRPr lang="en-US" dirty="0" smtClean="0"/>
          </a:p>
          <a:p>
            <a:pPr marL="548640" indent="-411480" eaLnBrk="1" fontAlgn="auto" hangingPunct="1">
              <a:spcAft>
                <a:spcPts val="0"/>
              </a:spcAft>
              <a:buClr>
                <a:schemeClr val="tx1">
                  <a:shade val="95000"/>
                </a:schemeClr>
              </a:buClr>
              <a:buFont typeface="Wingdings 2"/>
              <a:buNone/>
              <a:defRPr/>
            </a:pPr>
            <a:endParaRPr lang="en-US" dirty="0"/>
          </a:p>
        </p:txBody>
      </p:sp>
      <p:pic>
        <p:nvPicPr>
          <p:cNvPr id="4" name="Pioneer_Leadership_-_FRUSTRATION_=_Vision!.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cstate="print"/>
          <a:srcRect/>
          <a:stretch>
            <a:fillRect/>
          </a:stretch>
        </p:blipFill>
        <p:spPr bwMode="auto">
          <a:xfrm>
            <a:off x="2895600" y="3200400"/>
            <a:ext cx="3048000" cy="1905000"/>
          </a:xfrm>
          <a:prstGeom prst="mathEqual">
            <a:avLst/>
          </a:prstGeom>
          <a:noFill/>
          <a:ln w="9525">
            <a:noFill/>
            <a:miter lim="800000"/>
            <a:headEnd/>
            <a:tailEnd/>
          </a:ln>
        </p:spPr>
      </p:pic>
      <p:sp>
        <p:nvSpPr>
          <p:cNvPr id="512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FB77FBA-C59F-4930-A1D8-F2C4E1B90575}" type="slidenum">
              <a:rPr lang="en-US" altLang="en-US" sz="1200">
                <a:solidFill>
                  <a:srgbClr val="BCBCBC"/>
                </a:solidFill>
              </a:rPr>
              <a:pPr>
                <a:spcBef>
                  <a:spcPct val="0"/>
                </a:spcBef>
                <a:buClrTx/>
                <a:buSzTx/>
                <a:buFontTx/>
                <a:buNone/>
              </a:pPr>
              <a:t>24</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style>
          <a:lnRef idx="0">
            <a:scrgbClr r="0" g="0" b="0"/>
          </a:lnRef>
          <a:fillRef idx="1003">
            <a:schemeClr val="lt1"/>
          </a:fillRef>
          <a:effectRef idx="0">
            <a:scrgbClr r="0" g="0" b="0"/>
          </a:effectRef>
          <a:fontRef idx="major"/>
        </p:style>
        <p:txBody>
          <a:bodyPr/>
          <a:lstStyle/>
          <a:p>
            <a:pPr eaLnBrk="1" fontAlgn="auto" hangingPunct="1">
              <a:spcAft>
                <a:spcPts val="0"/>
              </a:spcAft>
              <a:defRPr/>
            </a:pPr>
            <a:r>
              <a:rPr lang="en-US" dirty="0" smtClean="0"/>
              <a:t>Getting your message out</a:t>
            </a:r>
            <a:endParaRPr lang="en-US" dirty="0"/>
          </a:p>
        </p:txBody>
      </p:sp>
      <p:sp>
        <p:nvSpPr>
          <p:cNvPr id="25603" name="Content Placeholder 2"/>
          <p:cNvSpPr>
            <a:spLocks noGrp="1"/>
          </p:cNvSpPr>
          <p:nvPr>
            <p:ph idx="1"/>
          </p:nvPr>
        </p:nvSpPr>
        <p:spPr>
          <a:solidFill>
            <a:schemeClr val="accent6">
              <a:lumMod val="60000"/>
              <a:lumOff val="40000"/>
            </a:schemeClr>
          </a:solidFill>
        </p:spPr>
        <p:txBody>
          <a:bodyPr/>
          <a:lstStyle/>
          <a:p>
            <a:pPr eaLnBrk="1" hangingPunct="1">
              <a:defRPr/>
            </a:pPr>
            <a:endParaRPr lang="en-US" dirty="0" smtClean="0">
              <a:solidFill>
                <a:schemeClr val="bg1"/>
              </a:solidFill>
            </a:endParaRPr>
          </a:p>
          <a:p>
            <a:pPr eaLnBrk="1" hangingPunct="1">
              <a:buFont typeface="Wingdings 2" panose="05020102010507070707" pitchFamily="18" charset="2"/>
              <a:buNone/>
              <a:defRPr/>
            </a:pPr>
            <a:endParaRPr lang="en-US" sz="1200" dirty="0" smtClean="0">
              <a:hlinkClick r:id="rId5"/>
            </a:endParaRPr>
          </a:p>
          <a:p>
            <a:pPr algn="ctr" eaLnBrk="1" hangingPunct="1">
              <a:buFont typeface="Wingdings 2" panose="05020102010507070707" pitchFamily="18" charset="2"/>
              <a:buNone/>
              <a:defRPr/>
            </a:pPr>
            <a:endParaRPr lang="en-US" sz="1400" i="1" dirty="0" smtClean="0">
              <a:solidFill>
                <a:schemeClr val="bg1"/>
              </a:solidFill>
            </a:endParaRPr>
          </a:p>
          <a:p>
            <a:pPr algn="ctr" eaLnBrk="1" hangingPunct="1">
              <a:buFont typeface="Wingdings 2" panose="05020102010507070707" pitchFamily="18" charset="2"/>
              <a:buNone/>
              <a:defRPr/>
            </a:pPr>
            <a:endParaRPr lang="en-US" sz="1400" i="1" dirty="0" smtClean="0">
              <a:solidFill>
                <a:schemeClr val="bg1"/>
              </a:solidFill>
            </a:endParaRPr>
          </a:p>
          <a:p>
            <a:pPr algn="ctr" eaLnBrk="1" hangingPunct="1">
              <a:buFont typeface="Wingdings 2" panose="05020102010507070707" pitchFamily="18" charset="2"/>
              <a:buNone/>
              <a:defRPr/>
            </a:pPr>
            <a:r>
              <a:rPr lang="en-US" i="1" dirty="0" smtClean="0">
                <a:solidFill>
                  <a:schemeClr val="bg1"/>
                </a:solidFill>
              </a:rPr>
              <a:t>A manager’s vision is something that he can convey to his employees and then show them through his actions and his focus. It can be his greatest asset, or it can be the destruction of his reputation if he fails to keep a constant vigilance in making his vision happen.                                                  </a:t>
            </a:r>
            <a:r>
              <a:rPr lang="en-US" dirty="0" smtClean="0">
                <a:solidFill>
                  <a:schemeClr val="bg1"/>
                </a:solidFill>
                <a:hlinkClick r:id="rId6" tooltip="Posts by Phil Gerbyshak"/>
              </a:rPr>
              <a:t> </a:t>
            </a:r>
            <a:r>
              <a:rPr lang="en-US" sz="1600" dirty="0" smtClean="0">
                <a:hlinkClick r:id="rId6" tooltip="Posts by Phil Gerbyshak"/>
              </a:rPr>
              <a:t>Phil </a:t>
            </a:r>
            <a:r>
              <a:rPr lang="en-US" sz="1600" dirty="0" err="1" smtClean="0">
                <a:hlinkClick r:id="rId6" tooltip="Posts by Phil Gerbyshak"/>
              </a:rPr>
              <a:t>Gerbyshak</a:t>
            </a:r>
            <a:endParaRPr lang="en-US" sz="1600" dirty="0" smtClean="0"/>
          </a:p>
          <a:p>
            <a:pPr eaLnBrk="1" hangingPunct="1">
              <a:defRPr/>
            </a:pPr>
            <a:endParaRPr lang="en-US" sz="1200" dirty="0" smtClean="0"/>
          </a:p>
          <a:p>
            <a:pPr eaLnBrk="1" hangingPunct="1">
              <a:defRPr/>
            </a:pPr>
            <a:endParaRPr lang="en-US" sz="1200" dirty="0" smtClean="0"/>
          </a:p>
          <a:p>
            <a:pPr eaLnBrk="1" hangingPunct="1">
              <a:buFont typeface="Wingdings 2" panose="05020102010507070707" pitchFamily="18" charset="2"/>
              <a:buNone/>
              <a:defRPr/>
            </a:pPr>
            <a:r>
              <a:rPr lang="en-US" sz="1200" dirty="0" smtClean="0"/>
              <a:t>                                                           </a:t>
            </a:r>
          </a:p>
          <a:p>
            <a:pPr eaLnBrk="1" hangingPunct="1">
              <a:buFont typeface="Wingdings 2" panose="05020102010507070707" pitchFamily="18" charset="2"/>
              <a:buNone/>
              <a:defRPr/>
            </a:pPr>
            <a:r>
              <a:rPr lang="en-US" sz="1200" dirty="0" smtClean="0"/>
              <a:t>                                                            </a:t>
            </a:r>
          </a:p>
          <a:p>
            <a:pPr eaLnBrk="1" hangingPunct="1">
              <a:buFont typeface="Wingdings 2" panose="05020102010507070707" pitchFamily="18" charset="2"/>
              <a:buNone/>
              <a:defRPr/>
            </a:pPr>
            <a:r>
              <a:rPr lang="en-US" sz="1200" dirty="0" smtClean="0"/>
              <a:t>       </a:t>
            </a:r>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905DAB8-36BF-4D4C-940E-6B97C6F4EFCF}" type="slidenum">
              <a:rPr lang="en-US" altLang="en-US" sz="1200">
                <a:solidFill>
                  <a:srgbClr val="BCBCBC"/>
                </a:solidFill>
              </a:rPr>
              <a:pPr>
                <a:spcBef>
                  <a:spcPct val="0"/>
                </a:spcBef>
                <a:buClrTx/>
                <a:buSzTx/>
                <a:buFontTx/>
                <a:buNone/>
              </a:pPr>
              <a:t>25</a:t>
            </a:fld>
            <a:endParaRPr lang="en-US" altLang="en-US" sz="1200">
              <a:solidFill>
                <a:srgbClr val="BCBCBC"/>
              </a:solidFill>
            </a:endParaRPr>
          </a:p>
        </p:txBody>
      </p:sp>
      <p:sp>
        <p:nvSpPr>
          <p:cNvPr id="53253" name="TextBox 5"/>
          <p:cNvSpPr txBox="1">
            <a:spLocks noChangeArrowheads="1"/>
          </p:cNvSpPr>
          <p:nvPr/>
        </p:nvSpPr>
        <p:spPr bwMode="auto">
          <a:xfrm>
            <a:off x="2438400" y="1752600"/>
            <a:ext cx="441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spcBef>
                <a:spcPct val="0"/>
              </a:spcBef>
              <a:buClrTx/>
              <a:buSzTx/>
              <a:buFontTx/>
              <a:buNone/>
            </a:pPr>
            <a:r>
              <a:rPr lang="en-US" altLang="en-US" sz="2400">
                <a:latin typeface="Arial" panose="020B0604020202020204" pitchFamily="34" charset="0"/>
              </a:rPr>
              <a:t>How not to share your vision</a:t>
            </a:r>
          </a:p>
        </p:txBody>
      </p:sp>
      <p:pic>
        <p:nvPicPr>
          <p:cNvPr id="3" name="Dilbert_Visionary_Leadership">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7">
            <a:duotone>
              <a:prstClr val="black"/>
              <a:schemeClr val="accent6">
                <a:lumMod val="75000"/>
                <a:tint val="45000"/>
                <a:satMod val="400000"/>
              </a:schemeClr>
            </a:duotone>
          </a:blip>
          <a:stretch>
            <a:fillRect/>
          </a:stretch>
        </p:blipFill>
        <p:spPr>
          <a:xfrm>
            <a:off x="3810000" y="2219520"/>
            <a:ext cx="1295400" cy="5334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4" end="4"/>
                                            </p:txEl>
                                          </p:spTgt>
                                        </p:tgtEl>
                                        <p:attrNameLst>
                                          <p:attrName>style.visibility</p:attrName>
                                        </p:attrNameLst>
                                      </p:cBhvr>
                                      <p:to>
                                        <p:strVal val="visible"/>
                                      </p:to>
                                    </p:set>
                                    <p:animEffect transition="in" filter="fade">
                                      <p:cBhvr>
                                        <p:cTn id="7" dur="2000"/>
                                        <p:tgtEl>
                                          <p:spTgt spid="2560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3">
                                            <p:txEl>
                                              <p:pRg st="7" end="7"/>
                                            </p:txEl>
                                          </p:spTgt>
                                        </p:tgtEl>
                                        <p:attrNameLst>
                                          <p:attrName>style.visibility</p:attrName>
                                        </p:attrNameLst>
                                      </p:cBhvr>
                                      <p:to>
                                        <p:strVal val="visible"/>
                                      </p:to>
                                    </p:set>
                                    <p:animEffect transition="in" filter="fade">
                                      <p:cBhvr>
                                        <p:cTn id="10" dur="2000"/>
                                        <p:tgtEl>
                                          <p:spTgt spid="25603">
                                            <p:txEl>
                                              <p:pRg st="7" end="7"/>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603">
                                            <p:txEl>
                                              <p:pRg st="8" end="8"/>
                                            </p:txEl>
                                          </p:spTgt>
                                        </p:tgtEl>
                                        <p:attrNameLst>
                                          <p:attrName>style.visibility</p:attrName>
                                        </p:attrNameLst>
                                      </p:cBhvr>
                                      <p:to>
                                        <p:strVal val="visible"/>
                                      </p:to>
                                    </p:set>
                                    <p:animEffect transition="in" filter="fade">
                                      <p:cBhvr>
                                        <p:cTn id="13" dur="2000"/>
                                        <p:tgtEl>
                                          <p:spTgt spid="25603">
                                            <p:txEl>
                                              <p:pRg st="8" end="8"/>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603">
                                            <p:txEl>
                                              <p:pRg st="9" end="9"/>
                                            </p:txEl>
                                          </p:spTgt>
                                        </p:tgtEl>
                                        <p:attrNameLst>
                                          <p:attrName>style.visibility</p:attrName>
                                        </p:attrNameLst>
                                      </p:cBhvr>
                                      <p:to>
                                        <p:strVal val="visible"/>
                                      </p:to>
                                    </p:set>
                                    <p:animEffect transition="in" filter="fade">
                                      <p:cBhvr>
                                        <p:cTn id="16" dur="2000"/>
                                        <p:tgtEl>
                                          <p:spTgt spid="25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3"/>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2" presetClass="mediacall" presetSubtype="0" fill="hold" nodeType="clickEffect">
                                  <p:stCondLst>
                                    <p:cond delay="0"/>
                                  </p:stCondLst>
                                  <p:childTnLst>
                                    <p:cmd type="call" cmd="togglePause">
                                      <p:cBhvr>
                                        <p:cTn id="21" dur="1" fill="hold"/>
                                        <p:tgtEl>
                                          <p:spTgt spid="3"/>
                                        </p:tgtEl>
                                      </p:cBhvr>
                                    </p:cmd>
                                  </p:childTnLst>
                                </p:cTn>
                              </p:par>
                            </p:childTnLst>
                          </p:cTn>
                        </p:par>
                      </p:childTnLst>
                    </p:cTn>
                  </p:par>
                </p:childTnLst>
              </p:cTn>
              <p:nextCondLst>
                <p:cond evt="onClick" delay="0">
                  <p:tgtEl>
                    <p:spTgt spid="3"/>
                  </p:tgtEl>
                </p:cond>
              </p:nextCondLst>
            </p:seq>
            <p:video fullScrn="1">
              <p:cMediaNode vol="80000">
                <p:cTn id="22" fill="hold" display="0">
                  <p:stCondLst>
                    <p:cond delay="indefinite"/>
                  </p:stCondLst>
                </p:cTn>
                <p:tgtEl>
                  <p:spTgt spid="3"/>
                </p:tgtEl>
              </p:cMediaNode>
            </p:video>
          </p:childTnLst>
        </p:cTn>
      </p:par>
    </p:tnLst>
    <p:bldLst>
      <p:bldP spid="25603"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
            </a:r>
            <a:br>
              <a:rPr lang="en-US" dirty="0" smtClean="0"/>
            </a:br>
            <a:r>
              <a:rPr lang="en-US" dirty="0" smtClean="0"/>
              <a:t>THE POWER OF LEADING WITH VISION</a:t>
            </a:r>
            <a:br>
              <a:rPr lang="en-US" dirty="0" smtClean="0"/>
            </a:br>
            <a:endParaRPr lang="en-US" dirty="0"/>
          </a:p>
        </p:txBody>
      </p:sp>
      <p:sp>
        <p:nvSpPr>
          <p:cNvPr id="5529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A13413FA-C62C-4FA4-BA7F-FF93CB217D7A}" type="slidenum">
              <a:rPr lang="en-US" altLang="en-US" sz="1200">
                <a:solidFill>
                  <a:srgbClr val="BCBCBC"/>
                </a:solidFill>
              </a:rPr>
              <a:pPr>
                <a:spcBef>
                  <a:spcPct val="0"/>
                </a:spcBef>
                <a:buClrTx/>
                <a:buSzTx/>
                <a:buFontTx/>
                <a:buNone/>
              </a:pPr>
              <a:t>26</a:t>
            </a:fld>
            <a:endParaRPr lang="en-US" altLang="en-US" sz="1200">
              <a:solidFill>
                <a:srgbClr val="BCBCBC"/>
              </a:solidFill>
            </a:endParaRPr>
          </a:p>
        </p:txBody>
      </p:sp>
      <p:pic>
        <p:nvPicPr>
          <p:cNvPr id="6" name="Steve_Jobs_Inspirational_Speech____My_vision_of_the_world">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a:stretch>
            <a:fillRect/>
          </a:stretch>
        </p:blipFill>
        <p:spPr>
          <a:xfrm>
            <a:off x="2286000" y="1905000"/>
            <a:ext cx="4572000" cy="3048000"/>
          </a:xfrm>
          <a:prstGeom prst="rect">
            <a:avLst/>
          </a:prstGeom>
          <a:effectLst>
            <a:glow rad="127000">
              <a:schemeClr val="accent1"/>
            </a:glow>
          </a:effec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fullScrn="1">
              <p:cMediaNode vol="80000">
                <p:cTn id="7" fill="hold" display="0">
                  <p:stCondLst>
                    <p:cond delay="indefinite"/>
                  </p:stCondLst>
                </p:cTn>
                <p:tgtEl>
                  <p:spTgt spid="6"/>
                </p:tgtEl>
              </p:cMediaNode>
            </p:vide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4000" dirty="0" smtClean="0"/>
              <a:t/>
            </a:r>
            <a:br>
              <a:rPr lang="en-US" sz="4000" dirty="0" smtClean="0"/>
            </a:br>
            <a:r>
              <a:rPr lang="en-US" sz="4000" dirty="0" smtClean="0"/>
              <a:t>How to Define the </a:t>
            </a:r>
            <a:br>
              <a:rPr lang="en-US" sz="4000" dirty="0" smtClean="0"/>
            </a:br>
            <a:r>
              <a:rPr lang="en-US" sz="4000" i="1" dirty="0" smtClean="0"/>
              <a:t>Preferred Future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953000"/>
          </a:xfrm>
          <a:solidFill>
            <a:schemeClr val="accent6">
              <a:lumMod val="60000"/>
              <a:lumOff val="40000"/>
            </a:schemeClr>
          </a:solidFill>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endParaRPr lang="en-US" b="1" i="1" dirty="0" smtClean="0">
              <a:solidFill>
                <a:schemeClr val="accent1"/>
              </a:solidFill>
              <a:effectLst>
                <a:outerShdw blurRad="38100" dist="38100" dir="2700000" algn="tl">
                  <a:srgbClr val="000000">
                    <a:alpha val="43137"/>
                  </a:srgbClr>
                </a:outerShdw>
              </a:effectLst>
            </a:endParaRPr>
          </a:p>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Start with your aspirations.</a:t>
            </a:r>
            <a:r>
              <a:rPr lang="en-US" b="1"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What are your aspirations? Is there some particular concept, process, or product that you wish to develop?</a:t>
            </a:r>
          </a:p>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Do your research.</a:t>
            </a:r>
            <a:r>
              <a:rPr lang="en-US" b="1"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Compare your ideas with others in your field by studying books, trade magazines, and Web sites. Talk about your ideas with your personal board of directors or mastermind group.</a:t>
            </a:r>
          </a:p>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Spend some time thinking</a:t>
            </a:r>
            <a:r>
              <a:rPr lang="en-US" b="1"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about your organization and its component parts. What could you do to improve the organization? What is the single biggest hurdle to success in your unit or the organization as a whole?</a:t>
            </a:r>
          </a:p>
          <a:p>
            <a:pPr marL="548640" indent="-411480" algn="r" eaLnBrk="1" fontAlgn="auto" hangingPunct="1">
              <a:spcAft>
                <a:spcPts val="0"/>
              </a:spcAft>
              <a:buClr>
                <a:schemeClr val="tx1">
                  <a:shade val="95000"/>
                </a:schemeClr>
              </a:buClr>
              <a:buFont typeface="Wingdings 2"/>
              <a:buChar char=""/>
              <a:defRPr/>
            </a:pPr>
            <a:r>
              <a:rPr lang="en-US" dirty="0" smtClean="0"/>
              <a:t> </a:t>
            </a:r>
            <a:endParaRPr lang="en-US" dirty="0"/>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64C64FD7-2910-46BD-91F6-B7FA14C7AC72}" type="slidenum">
              <a:rPr lang="en-US" altLang="en-US" sz="1200">
                <a:solidFill>
                  <a:srgbClr val="BCBCBC"/>
                </a:solidFill>
              </a:rPr>
              <a:pPr>
                <a:spcBef>
                  <a:spcPct val="0"/>
                </a:spcBef>
                <a:buClrTx/>
                <a:buSzTx/>
                <a:buFontTx/>
                <a:buNone/>
              </a:pPr>
              <a:t>27</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pPr eaLnBrk="1" fontAlgn="auto" hangingPunct="1">
              <a:spcAft>
                <a:spcPts val="0"/>
              </a:spcAft>
              <a:defRPr/>
            </a:pPr>
            <a:r>
              <a:rPr lang="en-US" sz="4400" dirty="0" smtClean="0"/>
              <a:t>How to Define the </a:t>
            </a:r>
            <a:br>
              <a:rPr lang="en-US" sz="4400" dirty="0" smtClean="0"/>
            </a:br>
            <a:r>
              <a:rPr lang="en-US" sz="4400" dirty="0" smtClean="0"/>
              <a:t>Preferred Future  </a:t>
            </a:r>
            <a:r>
              <a:rPr lang="en-US" sz="1800" dirty="0" smtClean="0"/>
              <a:t>cont.</a:t>
            </a:r>
            <a:endParaRPr lang="en-US" dirty="0"/>
          </a:p>
        </p:txBody>
      </p:sp>
      <p:sp>
        <p:nvSpPr>
          <p:cNvPr id="3" name="Content Placeholder 2"/>
          <p:cNvSpPr>
            <a:spLocks noGrp="1"/>
          </p:cNvSpPr>
          <p:nvPr>
            <p:ph idx="1"/>
          </p:nvPr>
        </p:nvSpPr>
        <p:spPr>
          <a:solidFill>
            <a:schemeClr val="accent6">
              <a:lumMod val="60000"/>
              <a:lumOff val="40000"/>
            </a:schemeClr>
          </a:solidFill>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Think about potential improvements</a:t>
            </a:r>
            <a:r>
              <a:rPr lang="en-US" b="1"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What can you do to improve the organization or component? Think about both the short term and the long term. This will enable you to set short-term and long-term goals to take steps toward realizing your vision.</a:t>
            </a:r>
          </a:p>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Think about do-ability</a:t>
            </a:r>
            <a:r>
              <a:rPr lang="en-US"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Are your goals realistic?   If your vision points to goals that seem unattainable, is there a way to break down the vision into a simpler form?</a:t>
            </a:r>
          </a:p>
          <a:p>
            <a:pPr marL="548640" indent="-411480" eaLnBrk="1" fontAlgn="auto" hangingPunct="1">
              <a:spcAft>
                <a:spcPts val="0"/>
              </a:spcAft>
              <a:buClr>
                <a:schemeClr val="tx1">
                  <a:shade val="95000"/>
                </a:schemeClr>
              </a:buClr>
              <a:buFont typeface="Wingdings 2"/>
              <a:buChar char=""/>
              <a:defRPr/>
            </a:pPr>
            <a:r>
              <a:rPr lang="en-US" b="1" i="1" dirty="0" smtClean="0">
                <a:solidFill>
                  <a:schemeClr val="bg1"/>
                </a:solidFill>
                <a:effectLst>
                  <a:outerShdw blurRad="38100" dist="38100" dir="2700000" algn="tl">
                    <a:srgbClr val="000000">
                      <a:alpha val="43137"/>
                    </a:srgbClr>
                  </a:outerShdw>
                </a:effectLst>
              </a:rPr>
              <a:t>Use your intuition</a:t>
            </a:r>
            <a:r>
              <a:rPr lang="en-US" dirty="0" smtClean="0">
                <a:solidFill>
                  <a:schemeClr val="bg1"/>
                </a:solidFill>
                <a:effectLst>
                  <a:outerShdw blurRad="38100" dist="38100" dir="2700000" algn="tl">
                    <a:srgbClr val="000000">
                      <a:alpha val="43137"/>
                    </a:srgbClr>
                  </a:outerShdw>
                </a:effectLst>
              </a:rPr>
              <a:t>. </a:t>
            </a:r>
            <a:r>
              <a:rPr lang="en-US" dirty="0" smtClean="0">
                <a:solidFill>
                  <a:schemeClr val="bg1"/>
                </a:solidFill>
              </a:rPr>
              <a:t>Does your vision make sense? Can you explain it to a child?</a:t>
            </a:r>
          </a:p>
          <a:p>
            <a:pPr marL="548640" indent="-411480" algn="r" eaLnBrk="1" fontAlgn="auto" hangingPunct="1">
              <a:spcAft>
                <a:spcPts val="0"/>
              </a:spcAft>
              <a:buClr>
                <a:schemeClr val="tx1">
                  <a:shade val="95000"/>
                </a:schemeClr>
              </a:buClr>
              <a:buFont typeface="Wingdings 2"/>
              <a:buNone/>
              <a:defRPr/>
            </a:pPr>
            <a:r>
              <a:rPr lang="en-US" sz="1500" dirty="0" smtClean="0">
                <a:hlinkClick r:id="rId3" tooltip="Posts by Phil Gerbyshak"/>
              </a:rPr>
              <a:t>Phil Gerbyshak</a:t>
            </a:r>
            <a:endParaRPr lang="en-US" sz="1500" dirty="0"/>
          </a:p>
        </p:txBody>
      </p:sp>
      <p:sp>
        <p:nvSpPr>
          <p:cNvPr id="593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F030D3A2-B48A-4F42-8411-4E264D6A1B0F}" type="slidenum">
              <a:rPr lang="en-US" altLang="en-US" sz="1200">
                <a:solidFill>
                  <a:srgbClr val="BCBCBC"/>
                </a:solidFill>
              </a:rPr>
              <a:pPr>
                <a:spcBef>
                  <a:spcPct val="0"/>
                </a:spcBef>
                <a:buClrTx/>
                <a:buSzTx/>
                <a:buFontTx/>
                <a:buNone/>
              </a:pPr>
              <a:t>28</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Helen Keller - Her Amazing Story.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cstate="print"/>
          <a:srcRect/>
          <a:stretch>
            <a:fillRect/>
          </a:stretch>
        </p:blipFill>
        <p:spPr bwMode="auto">
          <a:xfrm>
            <a:off x="5410200" y="5105400"/>
            <a:ext cx="1368425" cy="1066800"/>
          </a:xfrm>
          <a:prstGeom prst="noSmoking">
            <a:avLst/>
          </a:prstGeom>
          <a:noFill/>
          <a:ln w="9525">
            <a:noFill/>
            <a:miter lim="800000"/>
            <a:headEnd/>
            <a:tailEnd/>
          </a:ln>
        </p:spPr>
      </p:pic>
      <p:sp>
        <p:nvSpPr>
          <p:cNvPr id="2" name="Title 1"/>
          <p:cNvSpPr>
            <a:spLocks noGrp="1"/>
          </p:cNvSpPr>
          <p:nvPr>
            <p:ph type="title"/>
          </p:nvPr>
        </p:nvSpPr>
        <p:spPr/>
        <p:style>
          <a:lnRef idx="0">
            <a:scrgbClr r="0" g="0" b="0"/>
          </a:lnRef>
          <a:fillRef idx="1003">
            <a:schemeClr val="lt1"/>
          </a:fillRef>
          <a:effectRef idx="0">
            <a:scrgbClr r="0" g="0" b="0"/>
          </a:effectRef>
          <a:fontRef idx="major"/>
        </p:style>
        <p:txBody>
          <a:bodyPr/>
          <a:lstStyle/>
          <a:p>
            <a:pPr algn="l" eaLnBrk="1" fontAlgn="auto" hangingPunct="1">
              <a:spcAft>
                <a:spcPts val="0"/>
              </a:spcAft>
              <a:defRPr/>
            </a:pPr>
            <a:r>
              <a:rPr lang="en-US" dirty="0" smtClean="0"/>
              <a:t>What’s stopping you?</a:t>
            </a:r>
            <a:endParaRPr lang="en-US" dirty="0"/>
          </a:p>
        </p:txBody>
      </p:sp>
      <p:sp>
        <p:nvSpPr>
          <p:cNvPr id="30724" name="Content Placeholder 2"/>
          <p:cNvSpPr>
            <a:spLocks noGrp="1"/>
          </p:cNvSpPr>
          <p:nvPr>
            <p:ph idx="1"/>
          </p:nvPr>
        </p:nvSpPr>
        <p:spPr>
          <a:xfrm>
            <a:off x="304800" y="1676400"/>
            <a:ext cx="8229600" cy="4708525"/>
          </a:xfrm>
          <a:solidFill>
            <a:schemeClr val="tx2">
              <a:lumMod val="75000"/>
            </a:schemeClr>
          </a:solidFill>
        </p:spPr>
        <p:txBody>
          <a:bodyPr/>
          <a:lstStyle/>
          <a:p>
            <a:pPr eaLnBrk="1" hangingPunct="1">
              <a:buFont typeface="Wingdings 2" panose="05020102010507070707" pitchFamily="18" charset="2"/>
              <a:buNone/>
              <a:defRPr/>
            </a:pPr>
            <a:endParaRPr lang="en-US" u="sng" dirty="0" smtClean="0">
              <a:hlinkClick r:id="rId6"/>
            </a:endParaRPr>
          </a:p>
          <a:p>
            <a:pPr eaLnBrk="1" hangingPunct="1">
              <a:buFont typeface="Wingdings 2" panose="05020102010507070707" pitchFamily="18" charset="2"/>
              <a:buNone/>
              <a:defRPr/>
            </a:pPr>
            <a:endParaRPr lang="en-US" u="sng" dirty="0" smtClean="0">
              <a:hlinkClick r:id="rId6"/>
            </a:endParaRPr>
          </a:p>
          <a:p>
            <a:pPr eaLnBrk="1" hangingPunct="1">
              <a:buFont typeface="Wingdings 2" panose="05020102010507070707" pitchFamily="18" charset="2"/>
              <a:buNone/>
              <a:defRPr/>
            </a:pPr>
            <a:endParaRPr lang="en-US" dirty="0" smtClean="0"/>
          </a:p>
        </p:txBody>
      </p:sp>
      <p:sp>
        <p:nvSpPr>
          <p:cNvPr id="61445" name="TextBox 4"/>
          <p:cNvSpPr txBox="1">
            <a:spLocks noChangeArrowheads="1"/>
          </p:cNvSpPr>
          <p:nvPr/>
        </p:nvSpPr>
        <p:spPr bwMode="auto">
          <a:xfrm>
            <a:off x="838200" y="1981200"/>
            <a:ext cx="7391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eaLnBrk="1" hangingPunct="1">
              <a:spcBef>
                <a:spcPct val="0"/>
              </a:spcBef>
              <a:buClrTx/>
              <a:buSzTx/>
              <a:buFontTx/>
              <a:buNone/>
            </a:pPr>
            <a:r>
              <a:rPr lang="en-US" altLang="en-US" sz="4000">
                <a:latin typeface="Arial" panose="020B0604020202020204" pitchFamily="34" charset="0"/>
              </a:rPr>
              <a:t>What traits, attributes, skills or characteristics do you believe are required before you become visionary leader?</a:t>
            </a:r>
          </a:p>
        </p:txBody>
      </p:sp>
      <p:sp>
        <p:nvSpPr>
          <p:cNvPr id="614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387E3E03-E7BD-4EBB-B7F7-4063A3E442FB}" type="slidenum">
              <a:rPr lang="en-US" altLang="en-US" sz="1200">
                <a:solidFill>
                  <a:srgbClr val="BCBCBC"/>
                </a:solidFill>
              </a:rPr>
              <a:pPr>
                <a:spcBef>
                  <a:spcPct val="0"/>
                </a:spcBef>
                <a:buClrTx/>
                <a:buSzTx/>
                <a:buFontTx/>
                <a:buNone/>
              </a:pPr>
              <a:t>29</a:t>
            </a:fld>
            <a:endParaRPr lang="en-US" altLang="en-US" sz="1200">
              <a:solidFill>
                <a:srgbClr val="BCBCBC"/>
              </a:solidFill>
            </a:endParaRPr>
          </a:p>
        </p:txBody>
      </p:sp>
      <p:sp>
        <p:nvSpPr>
          <p:cNvPr id="61447" name="TextBox 7"/>
          <p:cNvSpPr txBox="1">
            <a:spLocks noChangeArrowheads="1"/>
          </p:cNvSpPr>
          <p:nvPr/>
        </p:nvSpPr>
        <p:spPr bwMode="auto">
          <a:xfrm>
            <a:off x="990600" y="4648200"/>
            <a:ext cx="6172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lgn="ctr" eaLnBrk="1" hangingPunct="1">
              <a:spcBef>
                <a:spcPct val="0"/>
              </a:spcBef>
              <a:buClrTx/>
              <a:buSzTx/>
              <a:buFontTx/>
              <a:buNone/>
            </a:pPr>
            <a:r>
              <a:rPr lang="en-US" altLang="en-US" sz="4000">
                <a:latin typeface="Arial" panose="020B0604020202020204" pitchFamily="34" charset="0"/>
              </a:rPr>
              <a:t>       </a:t>
            </a:r>
            <a:r>
              <a:rPr lang="en-US" altLang="en-US" sz="8800">
                <a:latin typeface="Arial" panose="020B0604020202020204" pitchFamily="34" charset="0"/>
              </a:rPr>
              <a:t>VISION</a:t>
            </a:r>
          </a:p>
        </p:txBody>
      </p:sp>
      <p:pic>
        <p:nvPicPr>
          <p:cNvPr id="9" name="Helen Keller - Her Amazing Story.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7" cstate="print">
            <a:duotone>
              <a:schemeClr val="accent6">
                <a:shade val="45000"/>
                <a:satMod val="135000"/>
              </a:schemeClr>
              <a:prstClr val="white"/>
            </a:duotone>
          </a:blip>
          <a:stretch>
            <a:fillRect/>
          </a:stretch>
        </p:blipFill>
        <p:spPr>
          <a:xfrm>
            <a:off x="3581400" y="4572000"/>
            <a:ext cx="1676400" cy="1295400"/>
          </a:xfrm>
          <a:prstGeom prst="noSmoking">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57150">
            <a:solidFill>
              <a:schemeClr val="tx1"/>
            </a:solidFill>
          </a:ln>
        </p:spPr>
      </p:pic>
    </p:spTree>
  </p:cSld>
  <p:clrMapOvr>
    <a:masterClrMapping/>
  </p:clrMapOvr>
  <p:timing>
    <p:tnLst>
      <p:par>
        <p:cTn id="1" dur="indefinite" restart="never" nodeType="tmRoot">
          <p:childTnLst>
            <p:video fullScrn="1">
              <p:cMediaNode vol="80000">
                <p:cTn id="2" fill="hold" display="0">
                  <p:stCondLst>
                    <p:cond delay="indefinite"/>
                  </p:stCondLst>
                  <p:endCondLst>
                    <p:cond evt="onNext" delay="0">
                      <p:tgtEl>
                        <p:sldTgt/>
                      </p:tgtEl>
                    </p:cond>
                    <p:cond evt="onPrev" delay="0">
                      <p:tgtEl>
                        <p:sldTgt/>
                      </p:tgtEl>
                    </p:cond>
                  </p:endCondLst>
                </p:cTn>
                <p:tgtEl>
                  <p:spTgt spid="4"/>
                </p:tgtEl>
              </p:cMediaNode>
            </p:video>
            <p:video fullScrn="1">
              <p:cMediaNode vol="80000">
                <p:cTn id="3"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6000" dirty="0" smtClean="0">
                <a:latin typeface="Biondi" pitchFamily="2" charset="0"/>
              </a:rPr>
              <a:t>Leadership basics</a:t>
            </a:r>
            <a:endParaRPr lang="en-US" sz="6000" dirty="0">
              <a:latin typeface="Biondi" pitchFamily="2" charset="0"/>
            </a:endParaRPr>
          </a:p>
        </p:txBody>
      </p:sp>
      <p:sp>
        <p:nvSpPr>
          <p:cNvPr id="9219" name="Content Placeholder 2"/>
          <p:cNvSpPr>
            <a:spLocks noGrp="1"/>
          </p:cNvSpPr>
          <p:nvPr>
            <p:ph idx="1"/>
          </p:nvPr>
        </p:nvSpPr>
        <p:spPr/>
        <p:txBody>
          <a:bodyPr/>
          <a:lstStyle/>
          <a:p>
            <a:pPr algn="ctr" eaLnBrk="1" hangingPunct="1">
              <a:buFontTx/>
              <a:buNone/>
            </a:pPr>
            <a:r>
              <a:rPr lang="en-US" altLang="en-US" sz="4400" i="1" smtClean="0">
                <a:latin typeface="Monotype Corsiva" panose="03010101010201010101" pitchFamily="66" charset="0"/>
              </a:rPr>
              <a:t>Leadership</a:t>
            </a:r>
          </a:p>
          <a:p>
            <a:pPr algn="ctr" eaLnBrk="1" hangingPunct="1">
              <a:buFontTx/>
              <a:buNone/>
            </a:pPr>
            <a:r>
              <a:rPr lang="en-US" altLang="en-US" sz="4400" i="1" smtClean="0">
                <a:latin typeface="Monotype Corsiva" panose="03010101010201010101" pitchFamily="66" charset="0"/>
              </a:rPr>
              <a:t>The art of instilling in people the attitudes and feelings that they can and will accomplish objectives that enhance their personal and professional lives.</a:t>
            </a:r>
          </a:p>
          <a:p>
            <a:pPr algn="ctr" eaLnBrk="1" hangingPunct="1">
              <a:buFontTx/>
              <a:buNone/>
            </a:pPr>
            <a:r>
              <a:rPr lang="en-US" altLang="en-US" sz="2200" i="1" smtClean="0">
                <a:latin typeface="Monotype Corsiva" panose="03010101010201010101" pitchFamily="66" charset="0"/>
              </a:rPr>
              <a:t>                                                (A.S. Migs Damiani)</a:t>
            </a:r>
          </a:p>
          <a:p>
            <a:pPr eaLnBrk="1" hangingPunct="1"/>
            <a:endParaRPr lang="en-US" altLang="en-US" smtClean="0"/>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3B3B3BB-B1A3-4B4F-8B65-408477E94AE0}" type="slidenum">
              <a:rPr lang="en-US" altLang="en-US" sz="1200">
                <a:solidFill>
                  <a:srgbClr val="BCBCBC"/>
                </a:solidFill>
              </a:rPr>
              <a:pPr>
                <a:spcBef>
                  <a:spcPct val="0"/>
                </a:spcBef>
                <a:buClrTx/>
                <a:buSzTx/>
                <a:buFontTx/>
                <a:buNone/>
              </a:pPr>
              <a:t>3</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rmAutofit fontScale="90000"/>
          </a:bodyPr>
          <a:lstStyle/>
          <a:p>
            <a:pPr eaLnBrk="1" fontAlgn="auto" hangingPunct="1">
              <a:spcAft>
                <a:spcPts val="0"/>
              </a:spcAft>
              <a:defRPr/>
            </a:pPr>
            <a:r>
              <a:rPr lang="en-US" dirty="0" smtClean="0"/>
              <a:t/>
            </a:r>
            <a:br>
              <a:rPr lang="en-US" dirty="0" smtClean="0"/>
            </a:br>
            <a:r>
              <a:rPr lang="en-US" dirty="0" smtClean="0"/>
              <a:t>Building Confidence in </a:t>
            </a:r>
            <a:br>
              <a:rPr lang="en-US" dirty="0" smtClean="0"/>
            </a:br>
            <a:r>
              <a:rPr lang="en-US" dirty="0" smtClean="0"/>
              <a:t>Your Vision</a:t>
            </a:r>
            <a:br>
              <a:rPr lang="en-US" dirty="0" smtClean="0"/>
            </a:br>
            <a:endParaRPr lang="en-US" dirty="0"/>
          </a:p>
        </p:txBody>
      </p:sp>
      <p:sp>
        <p:nvSpPr>
          <p:cNvPr id="3" name="Content Placeholder 2"/>
          <p:cNvSpPr>
            <a:spLocks noGrp="1"/>
          </p:cNvSpPr>
          <p:nvPr>
            <p:ph idx="1"/>
          </p:nvPr>
        </p:nvSpPr>
        <p:spPr>
          <a:xfrm>
            <a:off x="457200" y="1600200"/>
            <a:ext cx="8229600" cy="4953000"/>
          </a:xfrm>
          <a:solidFill>
            <a:schemeClr val="accent6">
              <a:lumMod val="60000"/>
              <a:lumOff val="40000"/>
            </a:schemeClr>
          </a:solidFill>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b="1" dirty="0" smtClean="0">
                <a:solidFill>
                  <a:schemeClr val="bg1"/>
                </a:solidFill>
              </a:rPr>
              <a:t>Confidence in yourself will be bolstered by both </a:t>
            </a:r>
            <a:r>
              <a:rPr lang="en-US" b="1" dirty="0" smtClean="0">
                <a:solidFill>
                  <a:srgbClr val="800000"/>
                </a:solidFill>
                <a:effectLst>
                  <a:outerShdw blurRad="38100" dist="38100" dir="2700000" algn="tl">
                    <a:srgbClr val="000000">
                      <a:alpha val="43137"/>
                    </a:srgbClr>
                  </a:outerShdw>
                </a:effectLst>
              </a:rPr>
              <a:t>positive thinking </a:t>
            </a:r>
            <a:r>
              <a:rPr lang="en-US" b="1" dirty="0" smtClean="0">
                <a:solidFill>
                  <a:schemeClr val="bg1"/>
                </a:solidFill>
              </a:rPr>
              <a:t>and by the process of formulating your vision. </a:t>
            </a:r>
          </a:p>
          <a:p>
            <a:pPr marL="548640" indent="-411480" eaLnBrk="1" fontAlgn="auto" hangingPunct="1">
              <a:spcAft>
                <a:spcPts val="0"/>
              </a:spcAft>
              <a:buClr>
                <a:schemeClr val="tx1">
                  <a:shade val="95000"/>
                </a:schemeClr>
              </a:buClr>
              <a:buFont typeface="Wingdings 2"/>
              <a:buChar char=""/>
              <a:defRPr/>
            </a:pPr>
            <a:endParaRPr lang="en-US" b="1"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b="1" dirty="0" smtClean="0">
                <a:solidFill>
                  <a:schemeClr val="bg1"/>
                </a:solidFill>
              </a:rPr>
              <a:t>Self-confidence frequently tends to be the result of the </a:t>
            </a:r>
            <a:r>
              <a:rPr lang="en-US" b="1" dirty="0" smtClean="0">
                <a:solidFill>
                  <a:srgbClr val="800000"/>
                </a:solidFill>
                <a:effectLst>
                  <a:outerShdw blurRad="38100" dist="38100" dir="2700000" algn="tl">
                    <a:srgbClr val="000000">
                      <a:alpha val="43137"/>
                    </a:srgbClr>
                  </a:outerShdw>
                </a:effectLst>
              </a:rPr>
              <a:t>measurable success</a:t>
            </a:r>
            <a:r>
              <a:rPr lang="en-US" b="1" dirty="0" smtClean="0">
                <a:solidFill>
                  <a:srgbClr val="800000"/>
                </a:solidFill>
              </a:rPr>
              <a:t> </a:t>
            </a:r>
            <a:r>
              <a:rPr lang="en-US" b="1" dirty="0" smtClean="0">
                <a:solidFill>
                  <a:schemeClr val="bg1"/>
                </a:solidFill>
              </a:rPr>
              <a:t>of your actions, and is ultimately up to you. </a:t>
            </a:r>
          </a:p>
          <a:p>
            <a:pPr marL="548640" indent="-411480" eaLnBrk="1" fontAlgn="auto" hangingPunct="1">
              <a:spcAft>
                <a:spcPts val="0"/>
              </a:spcAft>
              <a:buClr>
                <a:schemeClr val="tx1">
                  <a:shade val="95000"/>
                </a:schemeClr>
              </a:buClr>
              <a:buFont typeface="Wingdings 2"/>
              <a:buChar char=""/>
              <a:defRPr/>
            </a:pPr>
            <a:endParaRPr lang="en-US" b="1" dirty="0" smtClean="0">
              <a:solidFill>
                <a:schemeClr val="bg1"/>
              </a:solidFill>
            </a:endParaRPr>
          </a:p>
          <a:p>
            <a:pPr marL="548640" indent="-411480" eaLnBrk="1" fontAlgn="auto" hangingPunct="1">
              <a:spcAft>
                <a:spcPts val="0"/>
              </a:spcAft>
              <a:buClr>
                <a:schemeClr val="tx1">
                  <a:shade val="95000"/>
                </a:schemeClr>
              </a:buClr>
              <a:buFont typeface="Wingdings 2"/>
              <a:buChar char=""/>
              <a:defRPr/>
            </a:pPr>
            <a:r>
              <a:rPr lang="en-US" b="1" dirty="0" smtClean="0">
                <a:solidFill>
                  <a:schemeClr val="bg1"/>
                </a:solidFill>
              </a:rPr>
              <a:t>To build your self-confidence, you might make a list of </a:t>
            </a:r>
            <a:r>
              <a:rPr lang="en-US" b="1" dirty="0" smtClean="0">
                <a:solidFill>
                  <a:srgbClr val="800000"/>
                </a:solidFill>
                <a:effectLst>
                  <a:outerShdw blurRad="38100" dist="38100" dir="2700000" algn="tl">
                    <a:srgbClr val="000000">
                      <a:alpha val="43137"/>
                    </a:srgbClr>
                  </a:outerShdw>
                </a:effectLst>
              </a:rPr>
              <a:t>your assets and past successes</a:t>
            </a:r>
            <a:r>
              <a:rPr lang="en-US" b="1" dirty="0" smtClean="0">
                <a:solidFill>
                  <a:schemeClr val="bg1"/>
                </a:solidFill>
              </a:rPr>
              <a:t>, no matter how small they were. </a:t>
            </a:r>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9F38DA32-7224-4DE0-83E0-8629EBE89F93}" type="slidenum">
              <a:rPr lang="en-US" altLang="en-US" sz="1200">
                <a:solidFill>
                  <a:srgbClr val="BCBCBC"/>
                </a:solidFill>
              </a:rPr>
              <a:pPr>
                <a:spcBef>
                  <a:spcPct val="0"/>
                </a:spcBef>
                <a:buClrTx/>
                <a:buSzTx/>
                <a:buFontTx/>
                <a:buNone/>
              </a:pPr>
              <a:t>30</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5538" name="Content Placeholder 2"/>
          <p:cNvSpPr>
            <a:spLocks noGrp="1"/>
          </p:cNvSpPr>
          <p:nvPr>
            <p:ph idx="1"/>
          </p:nvPr>
        </p:nvSpPr>
        <p:spPr/>
        <p:txBody>
          <a:bodyPr/>
          <a:lstStyle/>
          <a:p>
            <a:pPr eaLnBrk="1" hangingPunct="1"/>
            <a:endParaRPr lang="en-US" altLang="en-US" smtClean="0"/>
          </a:p>
          <a:p>
            <a:pPr eaLnBrk="1" hangingPunct="1"/>
            <a:endParaRPr lang="en-US" altLang="en-US" smtClean="0"/>
          </a:p>
        </p:txBody>
      </p:sp>
      <p:sp>
        <p:nvSpPr>
          <p:cNvPr id="4" name="Rectangle 3"/>
          <p:cNvSpPr/>
          <p:nvPr/>
        </p:nvSpPr>
        <p:spPr>
          <a:xfrm>
            <a:off x="838200" y="1143000"/>
            <a:ext cx="7543800" cy="4247317"/>
          </a:xfrm>
          <a:prstGeom prst="rect">
            <a:avLst/>
          </a:prstGeom>
          <a:ln>
            <a:solidFill>
              <a:schemeClr val="accent1"/>
            </a:solidFill>
          </a:ln>
          <a:effectLst>
            <a:glow rad="228600">
              <a:schemeClr val="accent1">
                <a:satMod val="175000"/>
                <a:alpha val="40000"/>
              </a:schemeClr>
            </a:glow>
          </a:effectLst>
        </p:spPr>
        <p:style>
          <a:lnRef idx="0">
            <a:scrgbClr r="0" g="0" b="0"/>
          </a:lnRef>
          <a:fillRef idx="1003">
            <a:schemeClr val="lt2"/>
          </a:fillRef>
          <a:effectRef idx="0">
            <a:scrgbClr r="0" g="0" b="0"/>
          </a:effectRef>
          <a:fontRef idx="major"/>
        </p:style>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Bef>
                <a:spcPts val="0"/>
              </a:spcBef>
              <a:spcAft>
                <a:spcPts val="0"/>
              </a:spcAft>
              <a:defRPr/>
            </a:pP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CREATE YOUR </a:t>
            </a:r>
          </a:p>
          <a:p>
            <a:pPr algn="ctr" eaLnBrk="1" fontAlgn="auto" hangingPunct="1">
              <a:spcBef>
                <a:spcPts val="0"/>
              </a:spcBef>
              <a:spcAft>
                <a:spcPts val="0"/>
              </a:spcAft>
              <a:defRPr/>
            </a:pP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eaLnBrk="1" fontAlgn="auto" hangingPunct="1">
              <a:spcBef>
                <a:spcPts val="0"/>
              </a:spcBef>
              <a:spcAft>
                <a:spcPts val="0"/>
              </a:spcAft>
              <a:defRPr/>
            </a:pPr>
            <a:r>
              <a:rPr lang="en-US" sz="5400" b="1" i="1" spc="300" dirty="0">
                <a:ln w="11430"/>
                <a:solidFill>
                  <a:srgbClr val="FFC000"/>
                </a:solidFill>
                <a:effectLst>
                  <a:outerShdw blurRad="80000" dist="40000" dir="5040000" algn="tl">
                    <a:srgbClr val="000000">
                      <a:alpha val="30000"/>
                    </a:srgbClr>
                  </a:outerShdw>
                </a:effectLst>
              </a:rPr>
              <a:t>VISION</a:t>
            </a:r>
          </a:p>
          <a:p>
            <a:pPr algn="ctr" eaLnBrk="1" fontAlgn="auto" hangingPunct="1">
              <a:spcBef>
                <a:spcPts val="0"/>
              </a:spcBef>
              <a:spcAft>
                <a:spcPts val="0"/>
              </a:spcAft>
              <a:defRPr/>
            </a:pP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eaLnBrk="1" fontAlgn="auto" hangingPunct="1">
              <a:spcBef>
                <a:spcPts val="0"/>
              </a:spcBef>
              <a:spcAft>
                <a:spcPts val="0"/>
              </a:spcAft>
              <a:defRPr/>
            </a:pP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NOT EXCUSES</a:t>
            </a:r>
          </a:p>
        </p:txBody>
      </p:sp>
      <p:sp>
        <p:nvSpPr>
          <p:cNvPr id="655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F4ADD4D-6358-478D-9572-68EE76A9F6F4}" type="slidenum">
              <a:rPr lang="en-US" altLang="en-US" sz="1200">
                <a:solidFill>
                  <a:srgbClr val="BCBCBC"/>
                </a:solidFill>
              </a:rPr>
              <a:pPr>
                <a:spcBef>
                  <a:spcPct val="0"/>
                </a:spcBef>
                <a:buClrTx/>
                <a:buSzTx/>
                <a:buFontTx/>
                <a:buNone/>
              </a:pPr>
              <a:t>31</a:t>
            </a:fld>
            <a:endParaRPr lang="en-US" altLang="en-US" sz="1200">
              <a:solidFill>
                <a:srgbClr val="BCBCB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3000" fill="hold"/>
                                        <p:tgtEl>
                                          <p:spTgt spid="4">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My challenge to you</a:t>
            </a:r>
            <a:endParaRPr lang="en-US" dirty="0"/>
          </a:p>
        </p:txBody>
      </p:sp>
      <p:sp>
        <p:nvSpPr>
          <p:cNvPr id="67587" name="Content Placeholder 2"/>
          <p:cNvSpPr>
            <a:spLocks noGrp="1"/>
          </p:cNvSpPr>
          <p:nvPr>
            <p:ph idx="1"/>
          </p:nvPr>
        </p:nvSpPr>
        <p:spPr/>
        <p:txBody>
          <a:bodyPr/>
          <a:lstStyle/>
          <a:p>
            <a:r>
              <a:rPr lang="en-US" altLang="en-US" smtClean="0"/>
              <a:t>Complete the self-assessment package provided to you in this workshop</a:t>
            </a:r>
          </a:p>
          <a:p>
            <a:r>
              <a:rPr lang="en-US" altLang="en-US" smtClean="0"/>
              <a:t>Discuss what you’ve learned about yourself with whomever you trust</a:t>
            </a:r>
          </a:p>
          <a:p>
            <a:r>
              <a:rPr lang="en-US" altLang="en-US" smtClean="0"/>
              <a:t>Develop your vision statement</a:t>
            </a:r>
          </a:p>
          <a:p>
            <a:r>
              <a:rPr lang="en-US" altLang="en-US" smtClean="0"/>
              <a:t>Be bold and share your vision with at least one person… that person could even be me.</a:t>
            </a:r>
          </a:p>
          <a:p>
            <a:r>
              <a:rPr lang="en-US" altLang="en-US" smtClean="0"/>
              <a:t>My door is always open bring your vision and I promise to listen.</a:t>
            </a:r>
          </a:p>
          <a:p>
            <a:endParaRPr lang="en-US" altLang="en-US" smtClean="0"/>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2F187C47-6592-499B-AB20-89CAF6F78DE5}" type="slidenum">
              <a:rPr lang="en-US" altLang="en-US" sz="1200">
                <a:solidFill>
                  <a:srgbClr val="BCBCBC"/>
                </a:solidFill>
              </a:rPr>
              <a:pPr>
                <a:spcBef>
                  <a:spcPct val="0"/>
                </a:spcBef>
                <a:buClrTx/>
                <a:buSzTx/>
                <a:buFontTx/>
                <a:buNone/>
              </a:pPr>
              <a:t>32</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style>
          <a:lnRef idx="0">
            <a:scrgbClr r="0" g="0" b="0"/>
          </a:lnRef>
          <a:fillRef idx="1003">
            <a:schemeClr val="lt1"/>
          </a:fillRef>
          <a:effectRef idx="0">
            <a:scrgbClr r="0" g="0" b="0"/>
          </a:effectRef>
          <a:fontRef idx="major"/>
        </p:style>
        <p:txBody>
          <a:bodyPr/>
          <a:lstStyle/>
          <a:p>
            <a:pPr eaLnBrk="1" fontAlgn="auto" hangingPunct="1">
              <a:spcAft>
                <a:spcPts val="0"/>
              </a:spcAft>
              <a:defRPr/>
            </a:pPr>
            <a:r>
              <a:rPr lang="en-US" dirty="0" smtClean="0"/>
              <a:t>Closing thoughts</a:t>
            </a:r>
            <a:endParaRPr lang="en-US" dirty="0"/>
          </a:p>
        </p:txBody>
      </p:sp>
      <p:sp>
        <p:nvSpPr>
          <p:cNvPr id="3" name="Content Placeholder 2"/>
          <p:cNvSpPr>
            <a:spLocks noGrp="1"/>
          </p:cNvSpPr>
          <p:nvPr>
            <p:ph idx="1"/>
          </p:nvPr>
        </p:nvSpPr>
        <p:spPr>
          <a:xfrm>
            <a:off x="457200" y="2286000"/>
            <a:ext cx="8229600" cy="4022725"/>
          </a:xfrm>
          <a:solidFill>
            <a:schemeClr val="accent6">
              <a:lumMod val="60000"/>
              <a:lumOff val="40000"/>
            </a:schemeClr>
          </a:solidFill>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Finally, sharing your vision with others, be it your team or your superiors, is an important aspect of building confidence in your vision. </a:t>
            </a:r>
          </a:p>
          <a:p>
            <a:pPr marL="548640" indent="-411480" eaLnBrk="1" fontAlgn="auto" hangingPunct="1">
              <a:spcAft>
                <a:spcPts val="0"/>
              </a:spcAft>
              <a:buClr>
                <a:schemeClr val="tx1">
                  <a:shade val="95000"/>
                </a:schemeClr>
              </a:buClr>
              <a:buFont typeface="Wingdings 2"/>
              <a:buChar char=""/>
              <a:defRPr/>
            </a:pPr>
            <a:endParaRPr lang="en-US" dirty="0" smtClean="0">
              <a:solidFill>
                <a:schemeClr val="bg1"/>
              </a:solidFill>
              <a:latin typeface="Verdana" pitchFamily="34" charset="0"/>
              <a:ea typeface="Verdana" pitchFamily="34" charset="0"/>
              <a:cs typeface="Verdana" pitchFamily="34" charset="0"/>
            </a:endParaRPr>
          </a:p>
          <a:p>
            <a:pPr marL="548640" indent="-411480" eaLnBrk="1" fontAlgn="auto" hangingPunct="1">
              <a:spcAft>
                <a:spcPts val="0"/>
              </a:spcAft>
              <a:buClr>
                <a:schemeClr val="tx1">
                  <a:shade val="95000"/>
                </a:schemeClr>
              </a:buClr>
              <a:buFont typeface="Wingdings 2"/>
              <a:buChar char=""/>
              <a:defRPr/>
            </a:pPr>
            <a:r>
              <a:rPr lang="en-US" dirty="0" smtClean="0">
                <a:solidFill>
                  <a:schemeClr val="bg1"/>
                </a:solidFill>
                <a:latin typeface="Verdana" pitchFamily="34" charset="0"/>
                <a:ea typeface="Verdana" pitchFamily="34" charset="0"/>
                <a:cs typeface="Verdana" pitchFamily="34" charset="0"/>
              </a:rPr>
              <a:t>By sharing your vision with your team, you’ll let them know they have a leader who is thinking of the organization’s future, as well as theirs.</a:t>
            </a:r>
            <a:endParaRPr lang="en-US" dirty="0">
              <a:solidFill>
                <a:schemeClr val="bg1"/>
              </a:solidFill>
              <a:latin typeface="Verdana" pitchFamily="34" charset="0"/>
              <a:ea typeface="Verdana" pitchFamily="34" charset="0"/>
              <a:cs typeface="Verdana" pitchFamily="34" charset="0"/>
            </a:endParaRPr>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4C0C079-E429-4E63-A18B-2FFDC6BAE2D0}" type="slidenum">
              <a:rPr lang="en-US" altLang="en-US" sz="1200">
                <a:solidFill>
                  <a:srgbClr val="BCBCBC"/>
                </a:solidFill>
              </a:rPr>
              <a:pPr>
                <a:spcBef>
                  <a:spcPct val="0"/>
                </a:spcBef>
                <a:buClrTx/>
                <a:buSzTx/>
                <a:buFontTx/>
                <a:buNone/>
              </a:pPr>
              <a:t>33</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Suggested Readings</a:t>
            </a:r>
            <a:endParaRPr lang="en-US" dirty="0"/>
          </a:p>
        </p:txBody>
      </p:sp>
      <p:sp>
        <p:nvSpPr>
          <p:cNvPr id="3" name="Content Placeholder 2"/>
          <p:cNvSpPr>
            <a:spLocks noGrp="1"/>
          </p:cNvSpPr>
          <p:nvPr>
            <p:ph idx="1"/>
          </p:nvPr>
        </p:nvSpPr>
        <p:spPr/>
        <p:txBody>
          <a:bodyPr/>
          <a:lstStyle/>
          <a:p>
            <a:pPr>
              <a:lnSpc>
                <a:spcPct val="80000"/>
              </a:lnSpc>
              <a:defRPr/>
            </a:pPr>
            <a:r>
              <a:rPr lang="en-US" sz="2000" b="1" dirty="0" smtClean="0">
                <a:solidFill>
                  <a:schemeClr val="bg1"/>
                </a:solidFill>
                <a:effectLst>
                  <a:outerShdw blurRad="38100" dist="38100" dir="2700000" algn="tl">
                    <a:srgbClr val="000000">
                      <a:alpha val="43137"/>
                    </a:srgbClr>
                  </a:outerShdw>
                </a:effectLst>
              </a:rPr>
              <a:t>John C. Maxwell:  </a:t>
            </a:r>
            <a:r>
              <a:rPr lang="en-US" sz="2000" b="1" i="1" dirty="0" smtClean="0">
                <a:solidFill>
                  <a:schemeClr val="bg1"/>
                </a:solidFill>
              </a:rPr>
              <a:t>The 21 irrefutable laws of leadership : follow them and people will follow you.</a:t>
            </a:r>
          </a:p>
          <a:p>
            <a:pPr>
              <a:lnSpc>
                <a:spcPct val="80000"/>
              </a:lnSpc>
              <a:defRPr/>
            </a:pPr>
            <a:r>
              <a:rPr lang="en-US" sz="2000" b="1" dirty="0" smtClean="0">
                <a:solidFill>
                  <a:schemeClr val="bg1"/>
                </a:solidFill>
              </a:rPr>
              <a:t>John C. Maxwell : </a:t>
            </a:r>
            <a:r>
              <a:rPr lang="en-US" sz="2000" b="1" i="1" dirty="0" smtClean="0">
                <a:solidFill>
                  <a:schemeClr val="bg1"/>
                </a:solidFill>
              </a:rPr>
              <a:t>Leadership 101/ What Every Leader Needs to     Know.</a:t>
            </a:r>
          </a:p>
          <a:p>
            <a:pPr>
              <a:lnSpc>
                <a:spcPct val="80000"/>
              </a:lnSpc>
              <a:defRPr/>
            </a:pPr>
            <a:r>
              <a:rPr lang="en-US" sz="2000" b="1" dirty="0" smtClean="0">
                <a:solidFill>
                  <a:schemeClr val="bg1"/>
                </a:solidFill>
              </a:rPr>
              <a:t>David Cottrell :</a:t>
            </a:r>
            <a:r>
              <a:rPr lang="en-US" sz="2000" b="1" i="1" dirty="0" smtClean="0">
                <a:solidFill>
                  <a:schemeClr val="bg1"/>
                </a:solidFill>
              </a:rPr>
              <a:t>Monday Morning Leadership: 8 Mentoring Sessions You Can't Afford to Miss</a:t>
            </a:r>
          </a:p>
          <a:p>
            <a:pPr>
              <a:lnSpc>
                <a:spcPct val="80000"/>
              </a:lnSpc>
              <a:defRPr/>
            </a:pPr>
            <a:r>
              <a:rPr lang="en-US" sz="2000" b="1" dirty="0" smtClean="0">
                <a:solidFill>
                  <a:schemeClr val="bg1"/>
                </a:solidFill>
              </a:rPr>
              <a:t>Jim Underwood : </a:t>
            </a:r>
            <a:r>
              <a:rPr lang="en-US" sz="2000" b="1" i="1" dirty="0" smtClean="0">
                <a:solidFill>
                  <a:schemeClr val="bg1"/>
                </a:solidFill>
              </a:rPr>
              <a:t>More Than a Pink Cadillac : Mary Kay, Inc.'s Nine  Leadership Keys to Success</a:t>
            </a:r>
          </a:p>
          <a:p>
            <a:pPr>
              <a:lnSpc>
                <a:spcPct val="80000"/>
              </a:lnSpc>
              <a:defRPr/>
            </a:pPr>
            <a:r>
              <a:rPr lang="en-US" sz="2000" b="1" dirty="0" smtClean="0">
                <a:solidFill>
                  <a:schemeClr val="bg1"/>
                </a:solidFill>
              </a:rPr>
              <a:t>Patrick M. </a:t>
            </a:r>
            <a:r>
              <a:rPr lang="en-US" sz="2000" b="1" dirty="0" err="1" smtClean="0">
                <a:solidFill>
                  <a:schemeClr val="bg1"/>
                </a:solidFill>
              </a:rPr>
              <a:t>Lencioni</a:t>
            </a:r>
            <a:r>
              <a:rPr lang="en-US" sz="2000" b="1" dirty="0" smtClean="0">
                <a:solidFill>
                  <a:schemeClr val="bg1"/>
                </a:solidFill>
              </a:rPr>
              <a:t> </a:t>
            </a:r>
            <a:r>
              <a:rPr lang="en-US" sz="2000" dirty="0" smtClean="0">
                <a:solidFill>
                  <a:schemeClr val="bg1"/>
                </a:solidFill>
              </a:rPr>
              <a:t>:</a:t>
            </a:r>
            <a:r>
              <a:rPr lang="en-US" sz="2000" b="1" i="1" dirty="0" smtClean="0">
                <a:solidFill>
                  <a:schemeClr val="bg1"/>
                </a:solidFill>
              </a:rPr>
              <a:t>The Five Dysfunctions of a Team: </a:t>
            </a:r>
          </a:p>
          <a:p>
            <a:pPr>
              <a:lnSpc>
                <a:spcPct val="80000"/>
              </a:lnSpc>
              <a:buFontTx/>
              <a:buNone/>
              <a:defRPr/>
            </a:pPr>
            <a:r>
              <a:rPr lang="en-US" sz="2000" b="1" i="1" dirty="0" smtClean="0">
                <a:solidFill>
                  <a:schemeClr val="bg1"/>
                </a:solidFill>
              </a:rPr>
              <a:t>      A Leadership Fable</a:t>
            </a:r>
          </a:p>
          <a:p>
            <a:pPr>
              <a:lnSpc>
                <a:spcPct val="80000"/>
              </a:lnSpc>
              <a:defRPr/>
            </a:pPr>
            <a:r>
              <a:rPr lang="en-US" sz="2000" b="1" dirty="0" smtClean="0">
                <a:solidFill>
                  <a:schemeClr val="bg1"/>
                </a:solidFill>
              </a:rPr>
              <a:t>John C. Maxwell:</a:t>
            </a:r>
            <a:r>
              <a:rPr lang="en-US" sz="2000" b="1" i="1" dirty="0" smtClean="0">
                <a:solidFill>
                  <a:schemeClr val="bg1"/>
                </a:solidFill>
              </a:rPr>
              <a:t>  Thinking for a change</a:t>
            </a:r>
          </a:p>
          <a:p>
            <a:pPr>
              <a:lnSpc>
                <a:spcPct val="80000"/>
              </a:lnSpc>
              <a:defRPr/>
            </a:pPr>
            <a:r>
              <a:rPr lang="en-US" sz="2000" b="1" dirty="0" smtClean="0">
                <a:solidFill>
                  <a:schemeClr val="bg1"/>
                </a:solidFill>
              </a:rPr>
              <a:t>Leo </a:t>
            </a:r>
            <a:r>
              <a:rPr lang="en-US" sz="2000" b="1" dirty="0" err="1" smtClean="0">
                <a:solidFill>
                  <a:schemeClr val="bg1"/>
                </a:solidFill>
              </a:rPr>
              <a:t>Buscaglia</a:t>
            </a:r>
            <a:r>
              <a:rPr lang="en-US" sz="2000" b="1" i="1" dirty="0" smtClean="0">
                <a:solidFill>
                  <a:schemeClr val="bg1"/>
                </a:solidFill>
              </a:rPr>
              <a:t> : Living, Loving &amp; Learning  and Personhood</a:t>
            </a:r>
          </a:p>
          <a:p>
            <a:pPr>
              <a:lnSpc>
                <a:spcPct val="80000"/>
              </a:lnSpc>
              <a:defRPr/>
            </a:pPr>
            <a:r>
              <a:rPr lang="en-US" sz="2000" b="1" dirty="0" smtClean="0">
                <a:solidFill>
                  <a:schemeClr val="bg1"/>
                </a:solidFill>
              </a:rPr>
              <a:t>A. S. </a:t>
            </a:r>
            <a:r>
              <a:rPr lang="en-US" sz="2000" b="1" dirty="0" err="1" smtClean="0">
                <a:solidFill>
                  <a:schemeClr val="bg1"/>
                </a:solidFill>
              </a:rPr>
              <a:t>Migs</a:t>
            </a:r>
            <a:r>
              <a:rPr lang="en-US" sz="2000" b="1" dirty="0" smtClean="0">
                <a:solidFill>
                  <a:schemeClr val="bg1"/>
                </a:solidFill>
              </a:rPr>
              <a:t> </a:t>
            </a:r>
            <a:r>
              <a:rPr lang="en-US" sz="2000" b="1" dirty="0" err="1" smtClean="0">
                <a:solidFill>
                  <a:schemeClr val="bg1"/>
                </a:solidFill>
              </a:rPr>
              <a:t>Damiani</a:t>
            </a:r>
            <a:r>
              <a:rPr lang="en-US" sz="2000" b="1" dirty="0" smtClean="0">
                <a:solidFill>
                  <a:schemeClr val="bg1"/>
                </a:solidFill>
              </a:rPr>
              <a:t> : </a:t>
            </a:r>
            <a:r>
              <a:rPr lang="en-US" sz="2000" b="1" i="1" dirty="0" smtClean="0">
                <a:solidFill>
                  <a:schemeClr val="bg1"/>
                </a:solidFill>
              </a:rPr>
              <a:t>Creative Leadership: Mining the gold </a:t>
            </a:r>
          </a:p>
          <a:p>
            <a:pPr>
              <a:lnSpc>
                <a:spcPct val="80000"/>
              </a:lnSpc>
              <a:buFontTx/>
              <a:buNone/>
              <a:defRPr/>
            </a:pPr>
            <a:r>
              <a:rPr lang="en-US" sz="2000" b="1" i="1" dirty="0" smtClean="0">
                <a:solidFill>
                  <a:schemeClr val="bg1"/>
                </a:solidFill>
              </a:rPr>
              <a:t>                                                   your workforce</a:t>
            </a:r>
            <a:r>
              <a:rPr lang="en-US" sz="2000" dirty="0" smtClean="0">
                <a:solidFill>
                  <a:schemeClr val="bg1"/>
                </a:solidFill>
              </a:rPr>
              <a:t>   </a:t>
            </a:r>
          </a:p>
          <a:p>
            <a:pPr>
              <a:lnSpc>
                <a:spcPct val="80000"/>
              </a:lnSpc>
              <a:defRPr/>
            </a:pPr>
            <a:r>
              <a:rPr lang="en-US" sz="2000" b="1" dirty="0" smtClean="0">
                <a:solidFill>
                  <a:schemeClr val="bg1"/>
                </a:solidFill>
              </a:rPr>
              <a:t>Warren </a:t>
            </a:r>
            <a:r>
              <a:rPr lang="en-US" sz="2000" b="1" dirty="0" err="1" smtClean="0">
                <a:solidFill>
                  <a:schemeClr val="bg1"/>
                </a:solidFill>
              </a:rPr>
              <a:t>Bennis</a:t>
            </a:r>
            <a:r>
              <a:rPr lang="en-US" sz="2000" b="1" dirty="0" smtClean="0">
                <a:solidFill>
                  <a:schemeClr val="bg1"/>
                </a:solidFill>
              </a:rPr>
              <a:t>:  </a:t>
            </a:r>
            <a:r>
              <a:rPr lang="en-US" sz="2000" dirty="0" smtClean="0">
                <a:solidFill>
                  <a:schemeClr val="bg1"/>
                </a:solidFill>
              </a:rPr>
              <a:t>On Becoming  A Leader         </a:t>
            </a:r>
          </a:p>
          <a:p>
            <a:pPr>
              <a:lnSpc>
                <a:spcPct val="80000"/>
              </a:lnSpc>
              <a:defRPr/>
            </a:pPr>
            <a:endParaRPr lang="en-US" sz="2000" dirty="0" smtClean="0">
              <a:solidFill>
                <a:schemeClr val="bg1"/>
              </a:solidFill>
            </a:endParaRPr>
          </a:p>
          <a:p>
            <a:pPr>
              <a:defRPr/>
            </a:pPr>
            <a:endParaRPr lang="en-US" sz="2000" dirty="0">
              <a:solidFill>
                <a:schemeClr val="bg1"/>
              </a:solidFill>
            </a:endParaRPr>
          </a:p>
        </p:txBody>
      </p:sp>
      <p:sp>
        <p:nvSpPr>
          <p:cNvPr id="716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D210CAEB-3997-40E2-BFCF-75680C268270}" type="slidenum">
              <a:rPr lang="en-US" altLang="en-US" sz="1200">
                <a:solidFill>
                  <a:srgbClr val="BCBCBC"/>
                </a:solidFill>
              </a:rPr>
              <a:pPr>
                <a:spcBef>
                  <a:spcPct val="0"/>
                </a:spcBef>
                <a:buClrTx/>
                <a:buSzTx/>
                <a:buFontTx/>
                <a:buNone/>
              </a:pPr>
              <a:t>34</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Why do we need Leadership?</a:t>
            </a:r>
            <a:endParaRPr lang="en-US" dirty="0"/>
          </a:p>
        </p:txBody>
      </p:sp>
      <p:sp>
        <p:nvSpPr>
          <p:cNvPr id="6147" name="Content Placeholder 2"/>
          <p:cNvSpPr>
            <a:spLocks noGrp="1"/>
          </p:cNvSpPr>
          <p:nvPr>
            <p:ph idx="1"/>
          </p:nvPr>
        </p:nvSpPr>
        <p:spPr>
          <a:xfrm>
            <a:off x="457200" y="2133600"/>
            <a:ext cx="8229600" cy="4175125"/>
          </a:xfrm>
        </p:spPr>
        <p:txBody>
          <a:bodyPr/>
          <a:lstStyle/>
          <a:p>
            <a:pPr eaLnBrk="1" hangingPunct="1"/>
            <a:r>
              <a:rPr lang="en-US" altLang="en-US" sz="3600" i="1" smtClean="0"/>
              <a:t>“The Truth is that no one factor makes a company admirable. But if you were forced to pick the one that makes the most difference, you‘d pick leadership.” </a:t>
            </a:r>
          </a:p>
          <a:p>
            <a:pPr eaLnBrk="1" hangingPunct="1">
              <a:buFontTx/>
              <a:buNone/>
            </a:pPr>
            <a:r>
              <a:rPr lang="en-US" altLang="en-US" sz="3600" smtClean="0"/>
              <a:t>                                   </a:t>
            </a:r>
            <a:r>
              <a:rPr lang="en-US" altLang="en-US" sz="2400" i="1" smtClean="0"/>
              <a:t>(Warren Bennis, 1998) </a:t>
            </a:r>
          </a:p>
          <a:p>
            <a:pPr eaLnBrk="1" hangingPunct="1"/>
            <a:endParaRPr lang="en-US" altLang="en-US" sz="3600" smtClean="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178C7075-6954-47DA-A176-0681479FC675}" type="slidenum">
              <a:rPr lang="en-US" altLang="en-US" sz="1200">
                <a:solidFill>
                  <a:srgbClr val="BCBCBC"/>
                </a:solidFill>
              </a:rPr>
              <a:pPr>
                <a:spcBef>
                  <a:spcPct val="0"/>
                </a:spcBef>
                <a:buClrTx/>
                <a:buSzTx/>
                <a:buFontTx/>
                <a:buNone/>
              </a:pPr>
              <a:t>4</a:t>
            </a:fld>
            <a:endParaRPr lang="en-US" altLang="en-US" sz="1200">
              <a:solidFill>
                <a:srgbClr val="BCBCBC"/>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20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Leadership/Management</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lnSpc>
                <a:spcPct val="90000"/>
              </a:lnSpc>
              <a:spcAft>
                <a:spcPts val="0"/>
              </a:spcAft>
              <a:buClr>
                <a:schemeClr val="tx1">
                  <a:shade val="95000"/>
                </a:schemeClr>
              </a:buClr>
              <a:buFont typeface="Wingdings 2"/>
              <a:buChar char=""/>
              <a:defRPr/>
            </a:pPr>
            <a:r>
              <a:rPr lang="en-US" sz="3200" dirty="0" smtClean="0"/>
              <a:t>“The act of</a:t>
            </a:r>
            <a:r>
              <a:rPr lang="en-US" sz="3200" dirty="0" smtClean="0">
                <a:solidFill>
                  <a:schemeClr val="accent1"/>
                </a:solidFill>
              </a:rPr>
              <a:t> </a:t>
            </a:r>
            <a:r>
              <a:rPr lang="en-US" sz="3200" b="1" dirty="0" smtClean="0">
                <a:solidFill>
                  <a:schemeClr val="accent1"/>
                </a:solidFill>
                <a:effectLst>
                  <a:outerShdw blurRad="38100" dist="38100" dir="2700000" algn="tl">
                    <a:srgbClr val="000000">
                      <a:alpha val="43137"/>
                    </a:srgbClr>
                  </a:outerShdw>
                </a:effectLst>
              </a:rPr>
              <a:t>Leadership</a:t>
            </a:r>
            <a:r>
              <a:rPr lang="en-US" sz="3200" dirty="0" smtClean="0">
                <a:solidFill>
                  <a:schemeClr val="accent1"/>
                </a:solidFill>
              </a:rPr>
              <a:t> </a:t>
            </a:r>
            <a:r>
              <a:rPr lang="en-US" sz="3200" dirty="0" smtClean="0"/>
              <a:t>occurs any time one attempts to influence the behavior of an individual or group, regardless of the reason. . . .    </a:t>
            </a:r>
          </a:p>
          <a:p>
            <a:pPr marL="548640" indent="-411480" eaLnBrk="1" fontAlgn="auto" hangingPunct="1">
              <a:lnSpc>
                <a:spcPct val="90000"/>
              </a:lnSpc>
              <a:spcAft>
                <a:spcPts val="0"/>
              </a:spcAft>
              <a:buClr>
                <a:schemeClr val="tx1">
                  <a:shade val="95000"/>
                </a:schemeClr>
              </a:buClr>
              <a:buFont typeface="Wingdings 2"/>
              <a:buNone/>
              <a:defRPr/>
            </a:pPr>
            <a:endParaRPr lang="en-US" sz="3200" b="1" dirty="0" smtClean="0"/>
          </a:p>
          <a:p>
            <a:pPr marL="548640" indent="-411480" eaLnBrk="1" fontAlgn="auto" hangingPunct="1">
              <a:lnSpc>
                <a:spcPct val="90000"/>
              </a:lnSpc>
              <a:spcAft>
                <a:spcPts val="0"/>
              </a:spcAft>
              <a:buClr>
                <a:schemeClr val="tx1">
                  <a:shade val="95000"/>
                </a:schemeClr>
              </a:buClr>
              <a:buFont typeface="Wingdings 2"/>
              <a:buChar char=""/>
              <a:defRPr/>
            </a:pPr>
            <a:r>
              <a:rPr lang="en-US" sz="3200" b="1" dirty="0" smtClean="0">
                <a:solidFill>
                  <a:schemeClr val="accent4"/>
                </a:solidFill>
                <a:effectLst>
                  <a:outerShdw blurRad="38100" dist="38100" dir="2700000" algn="tl">
                    <a:srgbClr val="000000">
                      <a:alpha val="43137"/>
                    </a:srgbClr>
                  </a:outerShdw>
                </a:effectLst>
              </a:rPr>
              <a:t>Management</a:t>
            </a:r>
            <a:r>
              <a:rPr lang="en-US" sz="3200" dirty="0" smtClean="0">
                <a:solidFill>
                  <a:schemeClr val="accent4"/>
                </a:solidFill>
                <a:effectLst>
                  <a:outerShdw blurRad="38100" dist="38100" dir="2700000" algn="tl">
                    <a:srgbClr val="000000">
                      <a:alpha val="43137"/>
                    </a:srgbClr>
                  </a:outerShdw>
                </a:effectLst>
              </a:rPr>
              <a:t> </a:t>
            </a:r>
            <a:r>
              <a:rPr lang="en-US" sz="3200" dirty="0" smtClean="0"/>
              <a:t> is a kind of leadership in which the achievement of organizational goals is paramount." </a:t>
            </a:r>
            <a:r>
              <a:rPr lang="en-US" sz="1600" dirty="0" smtClean="0"/>
              <a:t>(Hersey, P. and Blanchard, K. : 1982)</a:t>
            </a:r>
          </a:p>
          <a:p>
            <a:pPr marL="548640" indent="-411480" eaLnBrk="1" fontAlgn="auto" hangingPunct="1">
              <a:lnSpc>
                <a:spcPct val="90000"/>
              </a:lnSpc>
              <a:spcAft>
                <a:spcPts val="0"/>
              </a:spcAft>
              <a:buClr>
                <a:schemeClr val="tx1">
                  <a:shade val="95000"/>
                </a:schemeClr>
              </a:buClr>
              <a:buFontTx/>
              <a:buNone/>
              <a:defRPr/>
            </a:pPr>
            <a:r>
              <a:rPr lang="en-US" sz="1800" dirty="0" smtClean="0"/>
              <a:t>                                                                                                                   </a:t>
            </a:r>
            <a:r>
              <a:rPr lang="en-US" sz="1200" dirty="0" smtClean="0"/>
              <a:t>(</a:t>
            </a:r>
            <a:r>
              <a:rPr lang="en-US" sz="1200" i="1" dirty="0" smtClean="0"/>
              <a:t>JOB AID 19.1)</a:t>
            </a:r>
            <a:endParaRPr lang="en-US" sz="1200" dirty="0" smtClean="0"/>
          </a:p>
          <a:p>
            <a:pPr marL="548640" indent="-411480" eaLnBrk="1" fontAlgn="auto" hangingPunct="1">
              <a:spcAft>
                <a:spcPts val="0"/>
              </a:spcAft>
              <a:buClr>
                <a:schemeClr val="tx1">
                  <a:shade val="95000"/>
                </a:schemeClr>
              </a:buClr>
              <a:buFont typeface="Wingdings 2"/>
              <a:buChar char=""/>
              <a:defRPr/>
            </a:pPr>
            <a:endParaRPr lang="en-US" dirty="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4A7D615-A668-4D9F-9595-57F5F741FFB9}" type="slidenum">
              <a:rPr lang="en-US" altLang="en-US" sz="1200">
                <a:solidFill>
                  <a:srgbClr val="BCBCBC"/>
                </a:solidFill>
              </a:rPr>
              <a:pPr>
                <a:spcBef>
                  <a:spcPct val="0"/>
                </a:spcBef>
                <a:buClrTx/>
                <a:buSzTx/>
                <a:buFontTx/>
                <a:buNone/>
              </a:pPr>
              <a:t>5</a:t>
            </a:fld>
            <a:endParaRPr lang="en-US" altLang="en-US" sz="1200">
              <a:solidFill>
                <a:srgbClr val="BCBCBC"/>
              </a:solidFill>
            </a:endParaRPr>
          </a:p>
        </p:txBody>
      </p:sp>
      <p:pic>
        <p:nvPicPr>
          <p:cNvPr id="7" name="Motivational Video Powerful Team Work! Wow!.avi">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3276600" y="3048000"/>
            <a:ext cx="83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fullScrn="1">
              <p:cMediaNode vol="80000">
                <p:cTn id="7" fill="hold" display="0">
                  <p:stCondLst>
                    <p:cond delay="indefinite"/>
                  </p:stCondLst>
                </p:cTn>
                <p:tgtEl>
                  <p:spTgt spid="7"/>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Where do Leaders come from?</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lnSpc>
                <a:spcPct val="90000"/>
              </a:lnSpc>
              <a:spcAft>
                <a:spcPts val="0"/>
              </a:spcAft>
              <a:buClr>
                <a:schemeClr val="tx1">
                  <a:shade val="95000"/>
                </a:schemeClr>
              </a:buClr>
              <a:buFont typeface="Wingdings 2"/>
              <a:buChar char=""/>
              <a:defRPr/>
            </a:pPr>
            <a:r>
              <a:rPr lang="en-US" sz="3200" dirty="0" smtClean="0">
                <a:solidFill>
                  <a:schemeClr val="accent1"/>
                </a:solidFill>
                <a:effectLst>
                  <a:outerShdw blurRad="38100" dist="38100" dir="2700000" algn="tl">
                    <a:srgbClr val="000000">
                      <a:alpha val="43137"/>
                    </a:srgbClr>
                  </a:outerShdw>
                </a:effectLst>
              </a:rPr>
              <a:t>Nature: </a:t>
            </a:r>
            <a:r>
              <a:rPr lang="en-US" dirty="0" smtClean="0"/>
              <a:t>Trait Theory</a:t>
            </a:r>
          </a:p>
          <a:p>
            <a:pPr marL="548640" indent="-411480" eaLnBrk="1" fontAlgn="auto" hangingPunct="1">
              <a:lnSpc>
                <a:spcPct val="90000"/>
              </a:lnSpc>
              <a:spcAft>
                <a:spcPts val="0"/>
              </a:spcAft>
              <a:buClr>
                <a:schemeClr val="tx1">
                  <a:shade val="95000"/>
                </a:schemeClr>
              </a:buClr>
              <a:buFontTx/>
              <a:buNone/>
              <a:defRPr/>
            </a:pPr>
            <a:r>
              <a:rPr lang="en-US" sz="2400" spc="300" dirty="0" smtClean="0"/>
              <a:t>          </a:t>
            </a:r>
            <a:r>
              <a:rPr lang="en-US" sz="2000" spc="300" dirty="0" smtClean="0"/>
              <a:t>Agreeableness</a:t>
            </a:r>
          </a:p>
          <a:p>
            <a:pPr marL="1133856" lvl="2" eaLnBrk="1" fontAlgn="auto" hangingPunct="1">
              <a:lnSpc>
                <a:spcPct val="90000"/>
              </a:lnSpc>
              <a:spcAft>
                <a:spcPts val="0"/>
              </a:spcAft>
              <a:buFontTx/>
              <a:buNone/>
              <a:defRPr/>
            </a:pPr>
            <a:r>
              <a:rPr lang="en-US" sz="2000" spc="300" dirty="0" smtClean="0"/>
              <a:t>    Extroversion*</a:t>
            </a:r>
          </a:p>
          <a:p>
            <a:pPr marL="1133856" lvl="2" eaLnBrk="1" fontAlgn="auto" hangingPunct="1">
              <a:lnSpc>
                <a:spcPct val="90000"/>
              </a:lnSpc>
              <a:spcAft>
                <a:spcPts val="0"/>
              </a:spcAft>
              <a:buFontTx/>
              <a:buNone/>
              <a:defRPr/>
            </a:pPr>
            <a:r>
              <a:rPr lang="en-US" sz="2000" spc="300" dirty="0" smtClean="0"/>
              <a:t>    Conscientiousness*</a:t>
            </a:r>
          </a:p>
          <a:p>
            <a:pPr marL="1133856" lvl="2" eaLnBrk="1" fontAlgn="auto" hangingPunct="1">
              <a:lnSpc>
                <a:spcPct val="90000"/>
              </a:lnSpc>
              <a:spcAft>
                <a:spcPts val="0"/>
              </a:spcAft>
              <a:buFontTx/>
              <a:buNone/>
              <a:defRPr/>
            </a:pPr>
            <a:r>
              <a:rPr lang="en-US" sz="2000" spc="300" dirty="0" smtClean="0"/>
              <a:t>    Emotional Stability*</a:t>
            </a:r>
          </a:p>
          <a:p>
            <a:pPr marL="1133856" lvl="2" eaLnBrk="1" fontAlgn="auto" hangingPunct="1">
              <a:lnSpc>
                <a:spcPct val="90000"/>
              </a:lnSpc>
              <a:spcAft>
                <a:spcPts val="0"/>
              </a:spcAft>
              <a:buFontTx/>
              <a:buNone/>
              <a:defRPr/>
            </a:pPr>
            <a:r>
              <a:rPr lang="en-US" sz="2000" spc="300" dirty="0" smtClean="0"/>
              <a:t>    Openness to Experience</a:t>
            </a:r>
            <a:r>
              <a:rPr lang="en-US" spc="300" dirty="0" smtClean="0"/>
              <a:t>	</a:t>
            </a:r>
          </a:p>
          <a:p>
            <a:pPr marL="1133856" lvl="2" eaLnBrk="1" fontAlgn="auto" hangingPunct="1">
              <a:lnSpc>
                <a:spcPct val="90000"/>
              </a:lnSpc>
              <a:spcAft>
                <a:spcPts val="0"/>
              </a:spcAft>
              <a:buFontTx/>
              <a:buNone/>
              <a:defRPr/>
            </a:pPr>
            <a:endParaRPr lang="en-US" dirty="0" smtClean="0"/>
          </a:p>
          <a:p>
            <a:pPr marL="548640" indent="-411480" eaLnBrk="1" fontAlgn="auto" hangingPunct="1">
              <a:lnSpc>
                <a:spcPct val="90000"/>
              </a:lnSpc>
              <a:spcAft>
                <a:spcPts val="0"/>
              </a:spcAft>
              <a:buClr>
                <a:schemeClr val="tx1">
                  <a:shade val="95000"/>
                </a:schemeClr>
              </a:buClr>
              <a:buFont typeface="Wingdings 2"/>
              <a:buChar char=""/>
              <a:defRPr/>
            </a:pPr>
            <a:r>
              <a:rPr lang="en-US" sz="3200" dirty="0" smtClean="0">
                <a:solidFill>
                  <a:schemeClr val="accent3"/>
                </a:solidFill>
                <a:effectLst>
                  <a:outerShdw blurRad="38100" dist="38100" dir="2700000" algn="tl">
                    <a:srgbClr val="000000">
                      <a:alpha val="43137"/>
                    </a:srgbClr>
                  </a:outerShdw>
                </a:effectLst>
              </a:rPr>
              <a:t>Nurture: </a:t>
            </a:r>
            <a:r>
              <a:rPr lang="en-US" dirty="0" smtClean="0"/>
              <a:t>Learning Theory</a:t>
            </a:r>
          </a:p>
          <a:p>
            <a:pPr marL="548640" indent="-411480" eaLnBrk="1" fontAlgn="auto" hangingPunct="1">
              <a:lnSpc>
                <a:spcPct val="90000"/>
              </a:lnSpc>
              <a:spcAft>
                <a:spcPts val="0"/>
              </a:spcAft>
              <a:buClr>
                <a:schemeClr val="tx1">
                  <a:shade val="95000"/>
                </a:schemeClr>
              </a:buClr>
              <a:buFontTx/>
              <a:buNone/>
              <a:defRPr/>
            </a:pPr>
            <a:endParaRPr lang="en-US" dirty="0" smtClean="0"/>
          </a:p>
          <a:p>
            <a:pPr marL="548640" indent="-411480" eaLnBrk="1" fontAlgn="auto" hangingPunct="1">
              <a:lnSpc>
                <a:spcPct val="90000"/>
              </a:lnSpc>
              <a:spcAft>
                <a:spcPts val="0"/>
              </a:spcAft>
              <a:buClr>
                <a:schemeClr val="tx1">
                  <a:shade val="95000"/>
                </a:schemeClr>
              </a:buClr>
              <a:buFont typeface="Wingdings 2"/>
              <a:buChar char=""/>
              <a:defRPr/>
            </a:pPr>
            <a:r>
              <a:rPr lang="en-US" sz="3200" dirty="0" smtClean="0">
                <a:solidFill>
                  <a:schemeClr val="accent5"/>
                </a:solidFill>
                <a:effectLst>
                  <a:outerShdw blurRad="38100" dist="38100" dir="2700000" algn="tl">
                    <a:srgbClr val="000000">
                      <a:alpha val="43137"/>
                    </a:srgbClr>
                  </a:outerShdw>
                </a:effectLst>
              </a:rPr>
              <a:t>Situational: </a:t>
            </a:r>
            <a:r>
              <a:rPr lang="en-US" dirty="0" smtClean="0"/>
              <a:t>Contingency Theory</a:t>
            </a:r>
          </a:p>
          <a:p>
            <a:pPr marL="548640" indent="-411480" eaLnBrk="1" fontAlgn="auto" hangingPunct="1">
              <a:spcAft>
                <a:spcPts val="0"/>
              </a:spcAft>
              <a:buClr>
                <a:schemeClr val="tx1">
                  <a:shade val="95000"/>
                </a:schemeClr>
              </a:buClr>
              <a:buFont typeface="Wingdings 2"/>
              <a:buChar char=""/>
              <a:defRPr/>
            </a:pPr>
            <a:endParaRPr lang="en-US" dirty="0"/>
          </a:p>
        </p:txBody>
      </p:sp>
      <p:sp>
        <p:nvSpPr>
          <p:cNvPr id="153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A6263F6-D2B6-44BE-84C6-A4471AB7BA6A}" type="slidenum">
              <a:rPr lang="en-US" altLang="en-US" sz="1200">
                <a:solidFill>
                  <a:srgbClr val="BCBCBC"/>
                </a:solidFill>
              </a:rPr>
              <a:pPr>
                <a:spcBef>
                  <a:spcPct val="0"/>
                </a:spcBef>
                <a:buClrTx/>
                <a:buSzTx/>
                <a:buFontTx/>
                <a:buNone/>
              </a:pPr>
              <a:t>6</a:t>
            </a:fld>
            <a:endParaRPr lang="en-US" altLang="en-US" sz="1200">
              <a:solidFill>
                <a:srgbClr val="BCBCBC"/>
              </a:solidFill>
            </a:endParaRPr>
          </a:p>
        </p:txBody>
      </p:sp>
    </p:spTree>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7" end="7"/>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Power Bases</a:t>
            </a:r>
            <a:endParaRPr lang="en-US" dirty="0"/>
          </a:p>
        </p:txBody>
      </p:sp>
      <p:sp>
        <p:nvSpPr>
          <p:cNvPr id="3" name="Content Placeholder 2"/>
          <p:cNvSpPr>
            <a:spLocks noGrp="1"/>
          </p:cNvSpPr>
          <p:nvPr>
            <p:ph idx="1"/>
          </p:nvPr>
        </p:nvSpPr>
        <p:spPr/>
        <p:txBody>
          <a:bodyPr>
            <a:normAutofit/>
          </a:bodyPr>
          <a:lstStyle/>
          <a:p>
            <a:pPr marL="548640" indent="-411480" eaLnBrk="1" fontAlgn="auto" hangingPunct="1">
              <a:spcAft>
                <a:spcPts val="0"/>
              </a:spcAft>
              <a:buClr>
                <a:schemeClr val="tx1">
                  <a:shade val="95000"/>
                </a:schemeClr>
              </a:buClr>
              <a:buSzPct val="45000"/>
              <a:buFont typeface="Symbol" pitchFamily="18" charset="2"/>
              <a:buChar char="·"/>
              <a:defRPr/>
            </a:pPr>
            <a:endParaRPr lang="en-US" sz="3600" dirty="0" smtClean="0"/>
          </a:p>
          <a:p>
            <a:pPr marL="548640" indent="-411480" eaLnBrk="1" fontAlgn="auto" hangingPunct="1">
              <a:spcAft>
                <a:spcPts val="0"/>
              </a:spcAft>
              <a:buClr>
                <a:schemeClr val="tx1">
                  <a:shade val="95000"/>
                </a:schemeClr>
              </a:buClr>
              <a:buSzPct val="45000"/>
              <a:buFont typeface="Symbol" pitchFamily="18" charset="2"/>
              <a:buChar char="·"/>
              <a:defRPr/>
            </a:pPr>
            <a:r>
              <a:rPr lang="en-US" sz="3600" dirty="0" smtClean="0"/>
              <a:t>Leadership is power by </a:t>
            </a:r>
            <a:r>
              <a:rPr lang="en-US" sz="3600" i="1" spc="300" dirty="0" smtClean="0">
                <a:solidFill>
                  <a:schemeClr val="accent1"/>
                </a:solidFill>
                <a:effectLst>
                  <a:outerShdw blurRad="38100" dist="38100" dir="2700000" algn="tl">
                    <a:srgbClr val="000000">
                      <a:alpha val="43137"/>
                    </a:srgbClr>
                  </a:outerShdw>
                </a:effectLst>
              </a:rPr>
              <a:t>influence.</a:t>
            </a:r>
          </a:p>
          <a:p>
            <a:pPr marL="548640" indent="-411480" eaLnBrk="1" fontAlgn="auto" hangingPunct="1">
              <a:spcAft>
                <a:spcPts val="0"/>
              </a:spcAft>
              <a:buClr>
                <a:schemeClr val="tx1">
                  <a:shade val="95000"/>
                </a:schemeClr>
              </a:buClr>
              <a:buSzPct val="45000"/>
              <a:buFont typeface="Wingdings 2"/>
              <a:buNone/>
              <a:defRPr/>
            </a:pPr>
            <a:endParaRPr lang="en-US" sz="3600" i="1" dirty="0" smtClean="0"/>
          </a:p>
          <a:p>
            <a:pPr marL="548640" indent="-411480" eaLnBrk="1" fontAlgn="auto" hangingPunct="1">
              <a:spcAft>
                <a:spcPts val="0"/>
              </a:spcAft>
              <a:buClr>
                <a:schemeClr val="tx1">
                  <a:shade val="95000"/>
                </a:schemeClr>
              </a:buClr>
              <a:buSzPct val="45000"/>
              <a:buFont typeface="Symbol" pitchFamily="18" charset="2"/>
              <a:buChar char="·"/>
              <a:defRPr/>
            </a:pPr>
            <a:r>
              <a:rPr lang="en-US" sz="3600" dirty="0" smtClean="0"/>
              <a:t>Management is power by </a:t>
            </a:r>
            <a:r>
              <a:rPr lang="en-US" sz="3600" i="1" dirty="0" smtClean="0">
                <a:solidFill>
                  <a:schemeClr val="accent4"/>
                </a:solidFill>
                <a:effectLst>
                  <a:outerShdw blurRad="38100" dist="38100" dir="2700000" algn="tl">
                    <a:srgbClr val="000000">
                      <a:alpha val="43137"/>
                    </a:srgbClr>
                  </a:outerShdw>
                </a:effectLst>
              </a:rPr>
              <a:t>position. </a:t>
            </a:r>
          </a:p>
          <a:p>
            <a:pPr marL="548640" indent="-411480" eaLnBrk="1" fontAlgn="auto" hangingPunct="1">
              <a:spcAft>
                <a:spcPts val="0"/>
              </a:spcAft>
              <a:buClr>
                <a:schemeClr val="tx1">
                  <a:shade val="95000"/>
                </a:schemeClr>
              </a:buClr>
              <a:buFont typeface="Wingdings 2"/>
              <a:buChar char=""/>
              <a:defRPr/>
            </a:pPr>
            <a:endParaRPr lang="en-US" sz="3600" dirty="0"/>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B42A9348-1048-43A9-BCCD-8B37B660F899}" type="slidenum">
              <a:rPr lang="en-US" altLang="en-US" sz="1200">
                <a:solidFill>
                  <a:srgbClr val="BCBCBC"/>
                </a:solidFill>
              </a:rPr>
              <a:pPr>
                <a:spcBef>
                  <a:spcPct val="0"/>
                </a:spcBef>
                <a:buClrTx/>
                <a:buSzTx/>
                <a:buFontTx/>
                <a:buNone/>
              </a:pPr>
              <a:t>7</a:t>
            </a:fld>
            <a:endParaRPr lang="en-US" altLang="en-US" sz="1200">
              <a:solidFill>
                <a:srgbClr val="BCBCBC"/>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What’s your style?</a:t>
            </a:r>
            <a:endParaRPr lang="en-US" dirty="0"/>
          </a:p>
        </p:txBody>
      </p:sp>
      <p:sp>
        <p:nvSpPr>
          <p:cNvPr id="3" name="Content Placeholder 2"/>
          <p:cNvSpPr>
            <a:spLocks noGrp="1"/>
          </p:cNvSpPr>
          <p:nvPr>
            <p:ph idx="1"/>
          </p:nvPr>
        </p:nvSpPr>
        <p:spPr>
          <a:solidFill>
            <a:schemeClr val="accent3"/>
          </a:solidFill>
        </p:spPr>
        <p:txBody>
          <a:bodyPr/>
          <a:lstStyle/>
          <a:p>
            <a:pPr>
              <a:buFont typeface="Wingdings 2" panose="05020102010507070707" pitchFamily="18" charset="2"/>
              <a:buNone/>
              <a:defRPr/>
            </a:pPr>
            <a:endParaRPr lang="en-US" dirty="0" smtClean="0"/>
          </a:p>
          <a:p>
            <a:pPr>
              <a:buFont typeface="Wingdings 2" panose="05020102010507070707" pitchFamily="18" charset="2"/>
              <a:buNone/>
              <a:defRPr/>
            </a:pPr>
            <a:endParaRPr lang="en-US" dirty="0" smtClean="0"/>
          </a:p>
          <a:p>
            <a:pPr algn="ctr">
              <a:buFont typeface="Wingdings 2" panose="05020102010507070707" pitchFamily="18" charset="2"/>
              <a:buNone/>
              <a:defRPr/>
            </a:pPr>
            <a:endParaRPr lang="en-US" sz="4400" dirty="0" smtClean="0"/>
          </a:p>
          <a:p>
            <a:pPr algn="ctr">
              <a:buFont typeface="Wingdings 2" panose="05020102010507070707" pitchFamily="18" charset="2"/>
              <a:buNone/>
              <a:defRPr/>
            </a:pPr>
            <a:r>
              <a:rPr lang="en-US" sz="4400" b="1" dirty="0" smtClean="0">
                <a:effectLst>
                  <a:outerShdw blurRad="38100" dist="38100" dir="2700000" algn="tl">
                    <a:srgbClr val="000000">
                      <a:alpha val="43137"/>
                    </a:srgbClr>
                  </a:outerShdw>
                </a:effectLst>
              </a:rPr>
              <a:t>Leadership Self Assessment</a:t>
            </a:r>
            <a:endParaRPr lang="en-US" sz="4400" b="1" dirty="0">
              <a:effectLst>
                <a:outerShdw blurRad="38100" dist="38100" dir="2700000" algn="tl">
                  <a:srgbClr val="000000">
                    <a:alpha val="43137"/>
                  </a:srgbClr>
                </a:outerShdw>
              </a:effectLst>
            </a:endParaRPr>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C879E64B-22AF-4CC8-ACC3-E953ED73A3DF}" type="slidenum">
              <a:rPr lang="en-US" altLang="en-US" sz="1200">
                <a:solidFill>
                  <a:srgbClr val="BCBCBC"/>
                </a:solidFill>
              </a:rPr>
              <a:pPr>
                <a:spcBef>
                  <a:spcPct val="0"/>
                </a:spcBef>
                <a:buClrTx/>
                <a:buSzTx/>
                <a:buFontTx/>
                <a:buNone/>
              </a:pPr>
              <a:t>8</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Scoring</a:t>
            </a:r>
            <a:endParaRPr lang="en-US" dirty="0"/>
          </a:p>
        </p:txBody>
      </p:sp>
      <p:sp>
        <p:nvSpPr>
          <p:cNvPr id="21507" name="Content Placeholder 2"/>
          <p:cNvSpPr>
            <a:spLocks noGrp="1"/>
          </p:cNvSpPr>
          <p:nvPr>
            <p:ph idx="1"/>
          </p:nvPr>
        </p:nvSpPr>
        <p:spPr>
          <a:xfrm>
            <a:off x="381000" y="1371600"/>
            <a:ext cx="8305800" cy="5181600"/>
          </a:xfrm>
        </p:spPr>
        <p:txBody>
          <a:bodyPr/>
          <a:lstStyle/>
          <a:p>
            <a:pPr>
              <a:buFont typeface="Wingdings 2" panose="05020102010507070707" pitchFamily="18" charset="2"/>
              <a:buNone/>
            </a:pPr>
            <a:r>
              <a:rPr lang="en-US" altLang="en-US" smtClean="0"/>
              <a:t>Style of leadership from left to right on the scoring sheet</a:t>
            </a:r>
          </a:p>
          <a:p>
            <a:r>
              <a:rPr lang="en-US" altLang="en-US" b="1" smtClean="0"/>
              <a:t>Authoritarian Style</a:t>
            </a:r>
          </a:p>
          <a:p>
            <a:r>
              <a:rPr lang="en-US" altLang="en-US" b="1" smtClean="0"/>
              <a:t>Participative Style (Democratic)</a:t>
            </a:r>
          </a:p>
          <a:p>
            <a:r>
              <a:rPr lang="en-US" altLang="en-US" b="1" smtClean="0"/>
              <a:t>Delegative Style  (Laissez Faire)</a:t>
            </a:r>
          </a:p>
          <a:p>
            <a:pPr>
              <a:buFont typeface="Wingdings 2" panose="05020102010507070707" pitchFamily="18" charset="2"/>
              <a:buNone/>
            </a:pPr>
            <a:endParaRPr lang="en-US" altLang="en-US" smtClean="0"/>
          </a:p>
          <a:p>
            <a:pPr>
              <a:buFont typeface="Wingdings 2" panose="05020102010507070707" pitchFamily="18" charset="2"/>
              <a:buNone/>
            </a:pPr>
            <a:r>
              <a:rPr lang="en-US" altLang="en-US" smtClean="0"/>
              <a:t>The lowest score possible for any stage is 10 (Almost never) while the highest score possible for any stage is 50 (Almost always). </a:t>
            </a:r>
          </a:p>
          <a:p>
            <a:pPr>
              <a:buFont typeface="Wingdings 2" panose="05020102010507070707" pitchFamily="18" charset="2"/>
              <a:buNone/>
            </a:pPr>
            <a:endParaRPr lang="en-US" altLang="en-US" smtClean="0"/>
          </a:p>
          <a:p>
            <a:endParaRPr lang="en-US" altLang="en-US"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defRPr>
            </a:lvl5pPr>
            <a:lvl6pPr marL="25146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6pPr>
            <a:lvl7pPr marL="29718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7pPr>
            <a:lvl8pPr marL="34290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8pPr>
            <a:lvl9pPr marL="3886200" indent="-22860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defRPr>
            </a:lvl9pPr>
          </a:lstStyle>
          <a:p>
            <a:pPr>
              <a:spcBef>
                <a:spcPct val="0"/>
              </a:spcBef>
              <a:buClrTx/>
              <a:buSzTx/>
              <a:buFontTx/>
              <a:buNone/>
            </a:pPr>
            <a:fld id="{042DAE34-0D9E-4D6A-B033-4C0DF9E6AD6E}" type="slidenum">
              <a:rPr lang="en-US" altLang="en-US" sz="1200">
                <a:solidFill>
                  <a:srgbClr val="BCBCBC"/>
                </a:solidFill>
              </a:rPr>
              <a:pPr>
                <a:spcBef>
                  <a:spcPct val="0"/>
                </a:spcBef>
                <a:buClrTx/>
                <a:buSzTx/>
                <a:buFontTx/>
                <a:buNone/>
              </a:pPr>
              <a:t>9</a:t>
            </a:fld>
            <a:endParaRPr lang="en-US" altLang="en-US" sz="1200">
              <a:solidFill>
                <a:srgbClr val="BCBCBC"/>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1889</TotalTime>
  <Words>1627</Words>
  <Application>Microsoft Office PowerPoint</Application>
  <PresentationFormat>On-screen Show (4:3)</PresentationFormat>
  <Paragraphs>283</Paragraphs>
  <Slides>34</Slides>
  <Notes>33</Notes>
  <HiddenSlides>0</HiddenSlides>
  <MMClips>8</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34</vt:i4>
      </vt:variant>
    </vt:vector>
  </HeadingPairs>
  <TitlesOfParts>
    <vt:vector size="55" baseType="lpstr">
      <vt:lpstr>Aharoni</vt:lpstr>
      <vt:lpstr>Arial</vt:lpstr>
      <vt:lpstr>Batang</vt:lpstr>
      <vt:lpstr>Biondi</vt:lpstr>
      <vt:lpstr>Bodoni MT Black</vt:lpstr>
      <vt:lpstr>Book Antiqua</vt:lpstr>
      <vt:lpstr>Calibri</vt:lpstr>
      <vt:lpstr>Elephant</vt:lpstr>
      <vt:lpstr>Estrangelo Edessa</vt:lpstr>
      <vt:lpstr>Helvetica</vt:lpstr>
      <vt:lpstr>Kredit</vt:lpstr>
      <vt:lpstr>Lucida Sans</vt:lpstr>
      <vt:lpstr>Magneto</vt:lpstr>
      <vt:lpstr>Monotype Corsiva</vt:lpstr>
      <vt:lpstr>Symbol</vt:lpstr>
      <vt:lpstr>Times New Roman</vt:lpstr>
      <vt:lpstr>Verdana</vt:lpstr>
      <vt:lpstr>Wingdings</vt:lpstr>
      <vt:lpstr>Wingdings 2</vt:lpstr>
      <vt:lpstr>Wingdings 3</vt:lpstr>
      <vt:lpstr>Apex</vt:lpstr>
      <vt:lpstr>Creating your vision… a leadership journey</vt:lpstr>
      <vt:lpstr>Workshop Overview</vt:lpstr>
      <vt:lpstr>Leadership basics</vt:lpstr>
      <vt:lpstr>Why do we need Leadership?</vt:lpstr>
      <vt:lpstr>Leadership/Management</vt:lpstr>
      <vt:lpstr>Where do Leaders come from?</vt:lpstr>
      <vt:lpstr>Power Bases</vt:lpstr>
      <vt:lpstr>What’s your style?</vt:lpstr>
      <vt:lpstr>Scoring</vt:lpstr>
      <vt:lpstr> Leadership Styles</vt:lpstr>
      <vt:lpstr>Leadership Styles</vt:lpstr>
      <vt:lpstr>Leadership Styles</vt:lpstr>
      <vt:lpstr>What leadership style              works best?</vt:lpstr>
      <vt:lpstr>Contemporary Issues of Leadership Effectiveness</vt:lpstr>
      <vt:lpstr>The Two Most Important Keys to  Effective Leadership</vt:lpstr>
      <vt:lpstr>Trust, Teams &amp; Leadership What is trust?</vt:lpstr>
      <vt:lpstr>Establishing Trust</vt:lpstr>
      <vt:lpstr>How did you get here? What’s your story?</vt:lpstr>
      <vt:lpstr>PowerPoint Presentation</vt:lpstr>
      <vt:lpstr>VISION</vt:lpstr>
      <vt:lpstr> Starting point</vt:lpstr>
      <vt:lpstr>What is Vision</vt:lpstr>
      <vt:lpstr>Vision is the natural manifestation of…. discontent</vt:lpstr>
      <vt:lpstr>Pioneer Leadership-  Frustrations Equals Vision! </vt:lpstr>
      <vt:lpstr>Getting your message out</vt:lpstr>
      <vt:lpstr> THE POWER OF LEADING WITH VISION </vt:lpstr>
      <vt:lpstr> How to Define the  Preferred Future </vt:lpstr>
      <vt:lpstr>How to Define the  Preferred Future  cont.</vt:lpstr>
      <vt:lpstr>What’s stopping you?</vt:lpstr>
      <vt:lpstr> Building Confidence in  Your Vision </vt:lpstr>
      <vt:lpstr>PowerPoint Presentation</vt:lpstr>
      <vt:lpstr>My challenge to you</vt:lpstr>
      <vt:lpstr>Closing thoughts</vt:lpstr>
      <vt:lpstr>Suggested Readings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your vision… a leadership journey</dc:title>
  <dc:creator>LENOVO USER</dc:creator>
  <cp:lastModifiedBy>Donna Carroll</cp:lastModifiedBy>
  <cp:revision>114</cp:revision>
  <dcterms:created xsi:type="dcterms:W3CDTF">2009-07-03T17:49:59Z</dcterms:created>
  <dcterms:modified xsi:type="dcterms:W3CDTF">2017-09-01T14:06:06Z</dcterms:modified>
</cp:coreProperties>
</file>